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0" r:id="rId3"/>
    <p:sldId id="262" r:id="rId4"/>
    <p:sldId id="294" r:id="rId5"/>
    <p:sldId id="291" r:id="rId6"/>
    <p:sldId id="264" r:id="rId7"/>
    <p:sldId id="263" r:id="rId8"/>
    <p:sldId id="259" r:id="rId9"/>
    <p:sldId id="273" r:id="rId10"/>
    <p:sldId id="269" r:id="rId11"/>
    <p:sldId id="260" r:id="rId12"/>
    <p:sldId id="270" r:id="rId13"/>
    <p:sldId id="261" r:id="rId14"/>
    <p:sldId id="267" r:id="rId15"/>
    <p:sldId id="292" r:id="rId16"/>
    <p:sldId id="271" r:id="rId17"/>
    <p:sldId id="293" r:id="rId18"/>
    <p:sldId id="272" r:id="rId19"/>
    <p:sldId id="274" r:id="rId20"/>
    <p:sldId id="275" r:id="rId21"/>
    <p:sldId id="289" r:id="rId22"/>
    <p:sldId id="280" r:id="rId23"/>
    <p:sldId id="282" r:id="rId24"/>
    <p:sldId id="287" r:id="rId25"/>
    <p:sldId id="281" r:id="rId26"/>
    <p:sldId id="288" r:id="rId27"/>
    <p:sldId id="286" r:id="rId28"/>
    <p:sldId id="26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37" userDrawn="1">
          <p15:clr>
            <a:srgbClr val="A4A3A4"/>
          </p15:clr>
        </p15:guide>
        <p15:guide id="2" orient="horz" pos="1842" userDrawn="1">
          <p15:clr>
            <a:srgbClr val="A4A3A4"/>
          </p15:clr>
        </p15:guide>
        <p15:guide id="3"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81"/>
    <a:srgbClr val="21AB8E"/>
    <a:srgbClr val="12B09D"/>
    <a:srgbClr val="FBE769"/>
    <a:srgbClr val="FFFFFF"/>
    <a:srgbClr val="2E3A77"/>
    <a:srgbClr val="293273"/>
    <a:srgbClr val="73E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5268" autoAdjust="0"/>
  </p:normalViewPr>
  <p:slideViewPr>
    <p:cSldViewPr snapToGrid="0">
      <p:cViewPr varScale="1">
        <p:scale>
          <a:sx n="113" d="100"/>
          <a:sy n="113" d="100"/>
        </p:scale>
        <p:origin x="522" y="114"/>
      </p:cViewPr>
      <p:guideLst>
        <p:guide pos="3137"/>
        <p:guide orient="horz" pos="1842"/>
        <p:guide pos="6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F20A-5574-4C31-9B80-3164F553AEC5}" type="datetimeFigureOut">
              <a:rPr lang="fr-FR" smtClean="0"/>
              <a:t>20/10/2025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F7812-6042-4661-BBF0-68E75FEB5972}" type="slidenum">
              <a:rPr lang="fr-FR" smtClean="0"/>
              <a:t>‹N°›</a:t>
            </a:fld>
            <a:endParaRPr lang="fr-FR"/>
          </a:p>
        </p:txBody>
      </p:sp>
    </p:spTree>
    <p:extLst>
      <p:ext uri="{BB962C8B-B14F-4D97-AF65-F5344CB8AC3E}">
        <p14:creationId xmlns:p14="http://schemas.microsoft.com/office/powerpoint/2010/main" val="62559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13</a:t>
            </a:fld>
            <a:endParaRPr lang="fr-FR"/>
          </a:p>
        </p:txBody>
      </p:sp>
    </p:spTree>
    <p:extLst>
      <p:ext uri="{BB962C8B-B14F-4D97-AF65-F5344CB8AC3E}">
        <p14:creationId xmlns:p14="http://schemas.microsoft.com/office/powerpoint/2010/main" val="42846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14</a:t>
            </a:fld>
            <a:endParaRPr lang="fr-FR"/>
          </a:p>
        </p:txBody>
      </p:sp>
    </p:spTree>
    <p:extLst>
      <p:ext uri="{BB962C8B-B14F-4D97-AF65-F5344CB8AC3E}">
        <p14:creationId xmlns:p14="http://schemas.microsoft.com/office/powerpoint/2010/main" val="39104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15</a:t>
            </a:fld>
            <a:endParaRPr lang="fr-FR"/>
          </a:p>
        </p:txBody>
      </p:sp>
    </p:spTree>
    <p:extLst>
      <p:ext uri="{BB962C8B-B14F-4D97-AF65-F5344CB8AC3E}">
        <p14:creationId xmlns:p14="http://schemas.microsoft.com/office/powerpoint/2010/main" val="96606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16</a:t>
            </a:fld>
            <a:endParaRPr lang="fr-FR"/>
          </a:p>
        </p:txBody>
      </p:sp>
    </p:spTree>
    <p:extLst>
      <p:ext uri="{BB962C8B-B14F-4D97-AF65-F5344CB8AC3E}">
        <p14:creationId xmlns:p14="http://schemas.microsoft.com/office/powerpoint/2010/main" val="291633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18</a:t>
            </a:fld>
            <a:endParaRPr lang="fr-FR"/>
          </a:p>
        </p:txBody>
      </p:sp>
    </p:spTree>
    <p:extLst>
      <p:ext uri="{BB962C8B-B14F-4D97-AF65-F5344CB8AC3E}">
        <p14:creationId xmlns:p14="http://schemas.microsoft.com/office/powerpoint/2010/main" val="166941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19</a:t>
            </a:fld>
            <a:endParaRPr lang="fr-FR"/>
          </a:p>
        </p:txBody>
      </p:sp>
    </p:spTree>
    <p:extLst>
      <p:ext uri="{BB962C8B-B14F-4D97-AF65-F5344CB8AC3E}">
        <p14:creationId xmlns:p14="http://schemas.microsoft.com/office/powerpoint/2010/main" val="112970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4451838" y="3165170"/>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10" name="Image 9">
            <a:extLst>
              <a:ext uri="{FF2B5EF4-FFF2-40B4-BE49-F238E27FC236}">
                <a16:creationId xmlns:a16="http://schemas.microsoft.com/office/drawing/2014/main" id="{F07C2067-3F53-4FFF-A0F0-058CE870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838" y="6461247"/>
            <a:ext cx="592666" cy="208938"/>
          </a:xfrm>
          <a:prstGeom prst="rect">
            <a:avLst/>
          </a:prstGeom>
        </p:spPr>
      </p:pic>
      <p:pic>
        <p:nvPicPr>
          <p:cNvPr id="12" name="Image 11">
            <a:extLst>
              <a:ext uri="{FF2B5EF4-FFF2-40B4-BE49-F238E27FC236}">
                <a16:creationId xmlns:a16="http://schemas.microsoft.com/office/drawing/2014/main" id="{3459F9AF-688F-4A17-B9D8-1D2510BD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41" y="6370784"/>
            <a:ext cx="723858" cy="399569"/>
          </a:xfrm>
          <a:prstGeom prst="rect">
            <a:avLst/>
          </a:prstGeom>
        </p:spPr>
      </p:pic>
      <p:pic>
        <p:nvPicPr>
          <p:cNvPr id="8" name="Image 7">
            <a:extLst>
              <a:ext uri="{FF2B5EF4-FFF2-40B4-BE49-F238E27FC236}">
                <a16:creationId xmlns:a16="http://schemas.microsoft.com/office/drawing/2014/main" id="{1ABB7E3E-8A54-492B-8E4E-BE972867C7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838" y="2205678"/>
            <a:ext cx="3196596" cy="789364"/>
          </a:xfrm>
          <a:prstGeom prst="rect">
            <a:avLst/>
          </a:prstGeom>
        </p:spPr>
      </p:pic>
      <p:sp>
        <p:nvSpPr>
          <p:cNvPr id="2" name="Rectangle 1">
            <a:extLst>
              <a:ext uri="{FF2B5EF4-FFF2-40B4-BE49-F238E27FC236}">
                <a16:creationId xmlns:a16="http://schemas.microsoft.com/office/drawing/2014/main" id="{11BEDE09-A557-4A7D-8F58-7A1AC9DF3F80}"/>
              </a:ext>
            </a:extLst>
          </p:cNvPr>
          <p:cNvSpPr/>
          <p:nvPr userDrawn="1"/>
        </p:nvSpPr>
        <p:spPr>
          <a:xfrm>
            <a:off x="0" y="0"/>
            <a:ext cx="4062046"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074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spTree>
    <p:extLst>
      <p:ext uri="{BB962C8B-B14F-4D97-AF65-F5344CB8AC3E}">
        <p14:creationId xmlns:p14="http://schemas.microsoft.com/office/powerpoint/2010/main" val="258040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pic>
        <p:nvPicPr>
          <p:cNvPr id="6" name="Image 5">
            <a:extLst>
              <a:ext uri="{FF2B5EF4-FFF2-40B4-BE49-F238E27FC236}">
                <a16:creationId xmlns:a16="http://schemas.microsoft.com/office/drawing/2014/main" id="{8EE3D7A5-5F91-40A2-9D5B-87A299500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 y="1862778"/>
            <a:ext cx="3196596" cy="789364"/>
          </a:xfrm>
          <a:prstGeom prst="rect">
            <a:avLst/>
          </a:prstGeom>
        </p:spPr>
      </p:pic>
    </p:spTree>
    <p:extLst>
      <p:ext uri="{BB962C8B-B14F-4D97-AF65-F5344CB8AC3E}">
        <p14:creationId xmlns:p14="http://schemas.microsoft.com/office/powerpoint/2010/main" val="29400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 classiqu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199" y="2052310"/>
            <a:ext cx="10525125" cy="3185115"/>
          </a:xfrm>
          <a:prstGeom prst="rect">
            <a:avLst/>
          </a:prstGeom>
        </p:spPr>
        <p:txBody>
          <a:bodyPr/>
          <a:lstStyle>
            <a:lvl1pPr>
              <a:defRPr/>
            </a:lvl1pPr>
            <a:lvl2pPr>
              <a:defRPr>
                <a:latin typeface="Marianne" panose="02000000000000000000" pitchFamily="50" charset="0"/>
              </a:defRPr>
            </a:lvl2pPr>
            <a:lvl3pPr>
              <a:defRPr>
                <a:latin typeface="Marianne" panose="02000000000000000000" pitchFamily="50" charset="0"/>
              </a:defRPr>
            </a:lvl3pPr>
            <a:lvl4pPr>
              <a:defRPr>
                <a:latin typeface="Marianne" panose="02000000000000000000" pitchFamily="50" charset="0"/>
              </a:defRPr>
            </a:lvl4pPr>
            <a:lvl5pPr>
              <a:defRPr>
                <a:latin typeface="Marianne" panose="02000000000000000000" pitchFamily="50" charset="0"/>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3875A4F6-64F5-418D-9DAA-EB6442CBA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0429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 classique fond v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898EA3-16E2-4738-94A4-941B04F87113}"/>
              </a:ext>
            </a:extLst>
          </p:cNvPr>
          <p:cNvSpPr/>
          <p:nvPr/>
        </p:nvSpPr>
        <p:spPr>
          <a:xfrm>
            <a:off x="0" y="1056447"/>
            <a:ext cx="12192000" cy="5074081"/>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bg2"/>
              </a:solidFill>
            </a:endParaRPr>
          </a:p>
        </p:txBody>
      </p:sp>
      <p:sp>
        <p:nvSpPr>
          <p:cNvPr id="3" name="Espace réservé du contenu 2">
            <a:extLst>
              <a:ext uri="{FF2B5EF4-FFF2-40B4-BE49-F238E27FC236}">
                <a16:creationId xmlns:a16="http://schemas.microsoft.com/office/drawing/2014/main" id="{E3BC4EA0-3EE7-4765-AD1B-C5204BAB3DC7}"/>
              </a:ext>
            </a:extLst>
          </p:cNvPr>
          <p:cNvSpPr>
            <a:spLocks noGrp="1"/>
          </p:cNvSpPr>
          <p:nvPr>
            <p:ph idx="1" hasCustomPrompt="1"/>
          </p:nvPr>
        </p:nvSpPr>
        <p:spPr>
          <a:xfrm>
            <a:off x="829733" y="1779190"/>
            <a:ext cx="10524067" cy="4351338"/>
          </a:xfrm>
          <a:prstGeom prst="rect">
            <a:avLst/>
          </a:prstGeom>
        </p:spPr>
        <p:txBody>
          <a:bodyPr/>
          <a:lstStyle>
            <a:lvl2pPr>
              <a:defRPr>
                <a:solidFill>
                  <a:schemeClr val="bg1"/>
                </a:solidFill>
                <a:latin typeface="Marianne" panose="02000000000000000000" pitchFamily="50" charset="0"/>
              </a:defRPr>
            </a:lvl2pPr>
            <a:lvl3pPr>
              <a:defRPr>
                <a:solidFill>
                  <a:schemeClr val="bg1"/>
                </a:solidFill>
                <a:latin typeface="Marianne" panose="02000000000000000000" pitchFamily="50" charset="0"/>
              </a:defRPr>
            </a:lvl3pPr>
            <a:lvl4pPr>
              <a:defRPr>
                <a:solidFill>
                  <a:schemeClr val="bg1"/>
                </a:solidFill>
                <a:latin typeface="Marianne" panose="02000000000000000000" pitchFamily="50" charset="0"/>
              </a:defRPr>
            </a:lvl4pPr>
            <a:lvl5pPr>
              <a:defRPr>
                <a:solidFill>
                  <a:schemeClr val="bg1"/>
                </a:solidFill>
                <a:latin typeface="Marianne" panose="02000000000000000000" pitchFamily="50" charset="0"/>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3A312EB4-CBA4-4148-9DEB-C86A768E5D3A}"/>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879B878B-7457-4323-AE47-1B2650E0B756}"/>
              </a:ext>
            </a:extLst>
          </p:cNvPr>
          <p:cNvSpPr>
            <a:spLocks noGrp="1"/>
          </p:cNvSpPr>
          <p:nvPr>
            <p:ph type="body" idx="13" hasCustomPrompt="1"/>
          </p:nvPr>
        </p:nvSpPr>
        <p:spPr>
          <a:xfrm>
            <a:off x="838200" y="1188244"/>
            <a:ext cx="4929066" cy="365125"/>
          </a:xfrm>
          <a:prstGeom prst="rect">
            <a:avLst/>
          </a:prstGeom>
        </p:spPr>
        <p:txBody>
          <a:bodyPr/>
          <a:lstStyle>
            <a:lvl1pPr marL="0" indent="0">
              <a:buNone/>
              <a:defRPr sz="2800" b="1">
                <a:solidFill>
                  <a:schemeClr val="bg1"/>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10" name="Image 9">
            <a:extLst>
              <a:ext uri="{FF2B5EF4-FFF2-40B4-BE49-F238E27FC236}">
                <a16:creationId xmlns:a16="http://schemas.microsoft.com/office/drawing/2014/main" id="{F78A7B86-D42E-461B-BC61-941A551FC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1870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 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961E631-0DE3-4194-AF49-0264C26A8808}"/>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13" name="Espace réservé du texte 2">
            <a:extLst>
              <a:ext uri="{FF2B5EF4-FFF2-40B4-BE49-F238E27FC236}">
                <a16:creationId xmlns:a16="http://schemas.microsoft.com/office/drawing/2014/main" id="{2E923407-9508-4462-99FC-7912DD59443B}"/>
              </a:ext>
            </a:extLst>
          </p:cNvPr>
          <p:cNvSpPr>
            <a:spLocks noGrp="1"/>
          </p:cNvSpPr>
          <p:nvPr>
            <p:ph type="body" idx="15" hasCustomPrompt="1"/>
          </p:nvPr>
        </p:nvSpPr>
        <p:spPr>
          <a:xfrm>
            <a:off x="838199" y="1367836"/>
            <a:ext cx="5181601" cy="365125"/>
          </a:xfrm>
          <a:prstGeom prst="rect">
            <a:avLst/>
          </a:prstGeom>
        </p:spPr>
        <p:txBody>
          <a:bodyPr/>
          <a:lstStyle>
            <a:lvl1pPr marL="0" indent="0">
              <a:buNone/>
              <a:defRPr sz="28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14" name="Espace réservé du contenu 2">
            <a:extLst>
              <a:ext uri="{FF2B5EF4-FFF2-40B4-BE49-F238E27FC236}">
                <a16:creationId xmlns:a16="http://schemas.microsoft.com/office/drawing/2014/main" id="{4C1A47DB-8251-4BD1-9246-522275D67DD4}"/>
              </a:ext>
            </a:extLst>
          </p:cNvPr>
          <p:cNvSpPr>
            <a:spLocks noGrp="1"/>
          </p:cNvSpPr>
          <p:nvPr>
            <p:ph idx="1" hasCustomPrompt="1"/>
          </p:nvPr>
        </p:nvSpPr>
        <p:spPr>
          <a:xfrm>
            <a:off x="829733" y="1779190"/>
            <a:ext cx="5181601" cy="4351338"/>
          </a:xfrm>
          <a:prstGeom prst="rect">
            <a:avLst/>
          </a:prstGeom>
        </p:spPr>
        <p:txBody>
          <a:bodyPr/>
          <a:lstStyle>
            <a:lvl2pPr>
              <a:defRPr>
                <a:latin typeface="Marianne" panose="02000000000000000000" pitchFamily="50" charset="0"/>
              </a:defRPr>
            </a:lvl2pPr>
            <a:lvl3pPr>
              <a:defRPr>
                <a:latin typeface="Marianne" panose="02000000000000000000" pitchFamily="50" charset="0"/>
              </a:defRPr>
            </a:lvl3pPr>
            <a:lvl4pPr>
              <a:defRPr>
                <a:latin typeface="Marianne" panose="02000000000000000000" pitchFamily="50" charset="0"/>
              </a:defRPr>
            </a:lvl4pPr>
            <a:lvl5pPr>
              <a:defRPr>
                <a:latin typeface="Marianne" panose="02000000000000000000" pitchFamily="50" charset="0"/>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a:extLst>
              <a:ext uri="{FF2B5EF4-FFF2-40B4-BE49-F238E27FC236}">
                <a16:creationId xmlns:a16="http://schemas.microsoft.com/office/drawing/2014/main" id="{F188C23B-2615-41D4-AA03-560B6A720771}"/>
              </a:ext>
            </a:extLst>
          </p:cNvPr>
          <p:cNvSpPr>
            <a:spLocks noGrp="1"/>
          </p:cNvSpPr>
          <p:nvPr>
            <p:ph idx="16" hasCustomPrompt="1"/>
          </p:nvPr>
        </p:nvSpPr>
        <p:spPr>
          <a:xfrm>
            <a:off x="6096000" y="1779190"/>
            <a:ext cx="5257800" cy="4351338"/>
          </a:xfrm>
          <a:prstGeom prst="rect">
            <a:avLst/>
          </a:prstGeom>
        </p:spPr>
        <p:txBody>
          <a:bodyPr/>
          <a:lstStyle>
            <a:lvl2pPr>
              <a:defRPr>
                <a:latin typeface="Marianne" panose="02000000000000000000" pitchFamily="50" charset="0"/>
              </a:defRPr>
            </a:lvl2pPr>
            <a:lvl3pPr>
              <a:defRPr>
                <a:latin typeface="Marianne" panose="02000000000000000000" pitchFamily="50" charset="0"/>
              </a:defRPr>
            </a:lvl3pPr>
            <a:lvl4pPr>
              <a:defRPr>
                <a:latin typeface="Marianne" panose="02000000000000000000" pitchFamily="50" charset="0"/>
              </a:defRPr>
            </a:lvl4pPr>
            <a:lvl5pPr>
              <a:defRPr>
                <a:latin typeface="Marianne" panose="02000000000000000000" pitchFamily="50" charset="0"/>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25574900-D8B9-4B07-9D02-52D929C3F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23058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blocs arrondi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B74B0F-301E-4CF9-94CC-3F3195EDDAF4}"/>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5" name="Rectangle : coins arrondis 4">
            <a:extLst>
              <a:ext uri="{FF2B5EF4-FFF2-40B4-BE49-F238E27FC236}">
                <a16:creationId xmlns:a16="http://schemas.microsoft.com/office/drawing/2014/main" id="{1B258DBD-24B2-41A5-870A-6F7C818D17C8}"/>
              </a:ext>
            </a:extLst>
          </p:cNvPr>
          <p:cNvSpPr/>
          <p:nvPr/>
        </p:nvSpPr>
        <p:spPr>
          <a:xfrm rot="5400000">
            <a:off x="4485051" y="-1348482"/>
            <a:ext cx="567267" cy="7683836"/>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7443BDEE-9875-49C8-A3D9-E4BBE1F2E643}"/>
              </a:ext>
            </a:extLst>
          </p:cNvPr>
          <p:cNvSpPr>
            <a:spLocks noGrp="1"/>
          </p:cNvSpPr>
          <p:nvPr>
            <p:ph idx="1" hasCustomPrompt="1"/>
          </p:nvPr>
        </p:nvSpPr>
        <p:spPr>
          <a:xfrm>
            <a:off x="926767" y="2309814"/>
            <a:ext cx="2797507" cy="365125"/>
          </a:xfrm>
          <a:prstGeom prst="rect">
            <a:avLst/>
          </a:prstGeom>
        </p:spPr>
        <p:txBody>
          <a:bodyPr/>
          <a:lstStyle>
            <a:lvl2pPr marL="457200" indent="0">
              <a:buNone/>
              <a:defRPr sz="2000" b="1">
                <a:latin typeface="Marianne" panose="02000000000000000000" pitchFamily="50" charset="0"/>
              </a:defRPr>
            </a:lvl2pPr>
          </a:lstStyle>
          <a:p>
            <a:pPr lvl="1"/>
            <a:r>
              <a:rPr lang="fr-FR" dirty="0"/>
              <a:t>Lorem Ipsum</a:t>
            </a:r>
          </a:p>
        </p:txBody>
      </p:sp>
      <p:sp>
        <p:nvSpPr>
          <p:cNvPr id="10" name="Rectangle 9">
            <a:extLst>
              <a:ext uri="{FF2B5EF4-FFF2-40B4-BE49-F238E27FC236}">
                <a16:creationId xmlns:a16="http://schemas.microsoft.com/office/drawing/2014/main" id="{FF6E5A1C-1232-4E0A-96BF-7329A85DB909}"/>
              </a:ext>
            </a:extLst>
          </p:cNvPr>
          <p:cNvSpPr/>
          <p:nvPr/>
        </p:nvSpPr>
        <p:spPr>
          <a:xfrm>
            <a:off x="3566251" y="2261543"/>
            <a:ext cx="4910999" cy="461665"/>
          </a:xfrm>
          <a:prstGeom prst="rect">
            <a:avLst/>
          </a:prstGeom>
        </p:spPr>
        <p:txBody>
          <a:bodyPr wrap="square">
            <a:spAutoFit/>
          </a:bodyPr>
          <a:lstStyle/>
          <a:p>
            <a:pPr lvl="0"/>
            <a:r>
              <a:rPr lang="fr-FR" sz="1200" dirty="0" err="1">
                <a:latin typeface="Marianne" panose="02000000000000000000" pitchFamily="50" charset="0"/>
              </a:rPr>
              <a:t>Appellentur</a:t>
            </a:r>
            <a:r>
              <a:rPr lang="fr-FR" sz="1200" dirty="0">
                <a:latin typeface="Marianne" panose="02000000000000000000" pitchFamily="50" charset="0"/>
              </a:rPr>
              <a:t> </a:t>
            </a:r>
            <a:r>
              <a:rPr lang="fr-FR" sz="1200" dirty="0" err="1">
                <a:latin typeface="Marianne" panose="02000000000000000000" pitchFamily="50" charset="0"/>
              </a:rPr>
              <a:t>quarum</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a:t>
            </a:r>
            <a:r>
              <a:rPr lang="fr-FR" sz="1200" dirty="0" err="1">
                <a:latin typeface="Marianne" panose="02000000000000000000" pitchFamily="50" charset="0"/>
              </a:rPr>
              <a:t>agrestibus</a:t>
            </a:r>
            <a:r>
              <a:rPr lang="fr-FR" sz="1200" dirty="0">
                <a:latin typeface="Marianne" panose="02000000000000000000" pitchFamily="50" charset="0"/>
              </a:rPr>
              <a:t> in </a:t>
            </a:r>
            <a:r>
              <a:rPr lang="fr-FR" sz="1200" dirty="0" err="1">
                <a:latin typeface="Marianne" panose="02000000000000000000" pitchFamily="50" charset="0"/>
              </a:rPr>
              <a:t>Assyria</a:t>
            </a:r>
            <a:r>
              <a:rPr lang="fr-FR" sz="1200" dirty="0">
                <a:latin typeface="Marianne" panose="02000000000000000000" pitchFamily="50" charset="0"/>
              </a:rPr>
              <a:t> </a:t>
            </a:r>
            <a:r>
              <a:rPr lang="fr-FR" sz="1200" dirty="0" err="1">
                <a:latin typeface="Marianne" panose="02000000000000000000" pitchFamily="50" charset="0"/>
              </a:rPr>
              <a:t>tamen</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in ad </a:t>
            </a:r>
            <a:r>
              <a:rPr lang="fr-FR" sz="1200" dirty="0" err="1">
                <a:latin typeface="Marianne" panose="02000000000000000000" pitchFamily="50" charset="0"/>
              </a:rPr>
              <a:t>arbitrium</a:t>
            </a:r>
            <a:r>
              <a:rPr lang="fr-FR" sz="1200" dirty="0">
                <a:latin typeface="Marianne" panose="02000000000000000000" pitchFamily="50" charset="0"/>
              </a:rPr>
              <a:t> </a:t>
            </a:r>
            <a:r>
              <a:rPr lang="fr-FR" sz="1200" dirty="0" err="1">
                <a:latin typeface="Marianne" panose="02000000000000000000" pitchFamily="50" charset="0"/>
              </a:rPr>
              <a:t>multitudine</a:t>
            </a:r>
            <a:r>
              <a:rPr lang="fr-FR" sz="1200" dirty="0">
                <a:latin typeface="Marianne" panose="02000000000000000000" pitchFamily="50" charset="0"/>
              </a:rPr>
              <a:t> </a:t>
            </a:r>
            <a:r>
              <a:rPr lang="fr-FR" sz="1200" dirty="0" err="1">
                <a:latin typeface="Marianne" panose="02000000000000000000" pitchFamily="50" charset="0"/>
              </a:rPr>
              <a:t>construxit</a:t>
            </a:r>
            <a:r>
              <a:rPr lang="fr-FR" sz="1200" dirty="0">
                <a:latin typeface="Marianne" panose="02000000000000000000" pitchFamily="50" charset="0"/>
              </a:rPr>
              <a:t> </a:t>
            </a:r>
            <a:r>
              <a:rPr lang="fr-FR" sz="1200" dirty="0" err="1">
                <a:latin typeface="Marianne" panose="02000000000000000000" pitchFamily="50" charset="0"/>
              </a:rPr>
              <a:t>licet</a:t>
            </a:r>
            <a:r>
              <a:rPr lang="fr-FR" sz="1200" dirty="0">
                <a:latin typeface="Marianne" panose="02000000000000000000" pitchFamily="50" charset="0"/>
              </a:rPr>
              <a:t> ex </a:t>
            </a:r>
            <a:r>
              <a:rPr lang="fr-FR" sz="1200" dirty="0" err="1">
                <a:latin typeface="Marianne" panose="02000000000000000000" pitchFamily="50" charset="0"/>
              </a:rPr>
              <a:t>quae</a:t>
            </a:r>
            <a:r>
              <a:rPr lang="fr-FR" sz="1200" dirty="0">
                <a:latin typeface="Marianne" panose="02000000000000000000" pitchFamily="50" charset="0"/>
              </a:rPr>
              <a:t> </a:t>
            </a:r>
            <a:r>
              <a:rPr lang="fr-FR" sz="1200" dirty="0" err="1">
                <a:latin typeface="Marianne" panose="02000000000000000000" pitchFamily="50" charset="0"/>
              </a:rPr>
              <a:t>quae</a:t>
            </a:r>
            <a:endParaRPr lang="fr-FR" sz="1200" dirty="0">
              <a:latin typeface="Marianne" panose="02000000000000000000" pitchFamily="50" charset="0"/>
            </a:endParaRPr>
          </a:p>
        </p:txBody>
      </p:sp>
      <p:sp>
        <p:nvSpPr>
          <p:cNvPr id="26" name="Espace réservé du texte 2">
            <a:extLst>
              <a:ext uri="{FF2B5EF4-FFF2-40B4-BE49-F238E27FC236}">
                <a16:creationId xmlns:a16="http://schemas.microsoft.com/office/drawing/2014/main" id="{219C95EE-9A46-4727-A481-4EE34F2624E5}"/>
              </a:ext>
            </a:extLst>
          </p:cNvPr>
          <p:cNvSpPr>
            <a:spLocks noGrp="1"/>
          </p:cNvSpPr>
          <p:nvPr>
            <p:ph type="body" idx="17" hasCustomPrompt="1"/>
          </p:nvPr>
        </p:nvSpPr>
        <p:spPr>
          <a:xfrm>
            <a:off x="838200" y="1482136"/>
            <a:ext cx="4929066" cy="365125"/>
          </a:xfrm>
          <a:prstGeom prst="rect">
            <a:avLst/>
          </a:prstGeom>
        </p:spPr>
        <p:txBody>
          <a:bodyPr/>
          <a:lstStyle>
            <a:lvl1pPr marL="0" indent="0">
              <a:buNone/>
              <a:defRPr sz="28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23" name="Image 22">
            <a:extLst>
              <a:ext uri="{FF2B5EF4-FFF2-40B4-BE49-F238E27FC236}">
                <a16:creationId xmlns:a16="http://schemas.microsoft.com/office/drawing/2014/main" id="{D9413360-9714-4F0E-8F18-E9302C88D5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
        <p:nvSpPr>
          <p:cNvPr id="24" name="Rectangle : coins arrondis 23">
            <a:extLst>
              <a:ext uri="{FF2B5EF4-FFF2-40B4-BE49-F238E27FC236}">
                <a16:creationId xmlns:a16="http://schemas.microsoft.com/office/drawing/2014/main" id="{40AC7724-E085-4D5C-99DD-26DBC7B080C5}"/>
              </a:ext>
            </a:extLst>
          </p:cNvPr>
          <p:cNvSpPr/>
          <p:nvPr userDrawn="1"/>
        </p:nvSpPr>
        <p:spPr>
          <a:xfrm rot="5400000">
            <a:off x="4485052" y="-681202"/>
            <a:ext cx="567267" cy="7683836"/>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Espace réservé du contenu 2">
            <a:extLst>
              <a:ext uri="{FF2B5EF4-FFF2-40B4-BE49-F238E27FC236}">
                <a16:creationId xmlns:a16="http://schemas.microsoft.com/office/drawing/2014/main" id="{4FD42C65-0984-4097-9784-A62A1AC909F9}"/>
              </a:ext>
            </a:extLst>
          </p:cNvPr>
          <p:cNvSpPr>
            <a:spLocks noGrp="1"/>
          </p:cNvSpPr>
          <p:nvPr>
            <p:ph idx="18" hasCustomPrompt="1"/>
          </p:nvPr>
        </p:nvSpPr>
        <p:spPr>
          <a:xfrm>
            <a:off x="926768" y="2977094"/>
            <a:ext cx="2797507" cy="365125"/>
          </a:xfrm>
          <a:prstGeom prst="rect">
            <a:avLst/>
          </a:prstGeom>
        </p:spPr>
        <p:txBody>
          <a:bodyPr/>
          <a:lstStyle>
            <a:lvl2pPr marL="457200" indent="0">
              <a:buNone/>
              <a:defRPr sz="2000" b="1">
                <a:latin typeface="Marianne" panose="02000000000000000000" pitchFamily="50" charset="0"/>
              </a:defRPr>
            </a:lvl2pPr>
          </a:lstStyle>
          <a:p>
            <a:pPr lvl="1"/>
            <a:r>
              <a:rPr lang="fr-FR" dirty="0"/>
              <a:t>Lorem Ipsum</a:t>
            </a:r>
          </a:p>
        </p:txBody>
      </p:sp>
      <p:sp>
        <p:nvSpPr>
          <p:cNvPr id="27" name="Rectangle 26">
            <a:extLst>
              <a:ext uri="{FF2B5EF4-FFF2-40B4-BE49-F238E27FC236}">
                <a16:creationId xmlns:a16="http://schemas.microsoft.com/office/drawing/2014/main" id="{B6660814-B93E-4945-A2B6-1EC563149871}"/>
              </a:ext>
            </a:extLst>
          </p:cNvPr>
          <p:cNvSpPr/>
          <p:nvPr userDrawn="1"/>
        </p:nvSpPr>
        <p:spPr>
          <a:xfrm>
            <a:off x="3566252" y="2928823"/>
            <a:ext cx="4910999" cy="461665"/>
          </a:xfrm>
          <a:prstGeom prst="rect">
            <a:avLst/>
          </a:prstGeom>
        </p:spPr>
        <p:txBody>
          <a:bodyPr wrap="square">
            <a:spAutoFit/>
          </a:bodyPr>
          <a:lstStyle/>
          <a:p>
            <a:pPr lvl="0"/>
            <a:r>
              <a:rPr lang="fr-FR" sz="1200" dirty="0" err="1">
                <a:latin typeface="Marianne" panose="02000000000000000000" pitchFamily="50" charset="0"/>
              </a:rPr>
              <a:t>Appellentur</a:t>
            </a:r>
            <a:r>
              <a:rPr lang="fr-FR" sz="1200" dirty="0">
                <a:latin typeface="Marianne" panose="02000000000000000000" pitchFamily="50" charset="0"/>
              </a:rPr>
              <a:t> </a:t>
            </a:r>
            <a:r>
              <a:rPr lang="fr-FR" sz="1200" dirty="0" err="1">
                <a:latin typeface="Marianne" panose="02000000000000000000" pitchFamily="50" charset="0"/>
              </a:rPr>
              <a:t>quarum</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a:t>
            </a:r>
            <a:r>
              <a:rPr lang="fr-FR" sz="1200" dirty="0" err="1">
                <a:latin typeface="Marianne" panose="02000000000000000000" pitchFamily="50" charset="0"/>
              </a:rPr>
              <a:t>agrestibus</a:t>
            </a:r>
            <a:r>
              <a:rPr lang="fr-FR" sz="1200" dirty="0">
                <a:latin typeface="Marianne" panose="02000000000000000000" pitchFamily="50" charset="0"/>
              </a:rPr>
              <a:t> in </a:t>
            </a:r>
            <a:r>
              <a:rPr lang="fr-FR" sz="1200" dirty="0" err="1">
                <a:latin typeface="Marianne" panose="02000000000000000000" pitchFamily="50" charset="0"/>
              </a:rPr>
              <a:t>Assyria</a:t>
            </a:r>
            <a:r>
              <a:rPr lang="fr-FR" sz="1200" dirty="0">
                <a:latin typeface="Marianne" panose="02000000000000000000" pitchFamily="50" charset="0"/>
              </a:rPr>
              <a:t> </a:t>
            </a:r>
            <a:r>
              <a:rPr lang="fr-FR" sz="1200" dirty="0" err="1">
                <a:latin typeface="Marianne" panose="02000000000000000000" pitchFamily="50" charset="0"/>
              </a:rPr>
              <a:t>tamen</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in ad </a:t>
            </a:r>
            <a:r>
              <a:rPr lang="fr-FR" sz="1200" dirty="0" err="1">
                <a:latin typeface="Marianne" panose="02000000000000000000" pitchFamily="50" charset="0"/>
              </a:rPr>
              <a:t>arbitrium</a:t>
            </a:r>
            <a:r>
              <a:rPr lang="fr-FR" sz="1200" dirty="0">
                <a:latin typeface="Marianne" panose="02000000000000000000" pitchFamily="50" charset="0"/>
              </a:rPr>
              <a:t> </a:t>
            </a:r>
            <a:r>
              <a:rPr lang="fr-FR" sz="1200" dirty="0" err="1">
                <a:latin typeface="Marianne" panose="02000000000000000000" pitchFamily="50" charset="0"/>
              </a:rPr>
              <a:t>multitudine</a:t>
            </a:r>
            <a:r>
              <a:rPr lang="fr-FR" sz="1200" dirty="0">
                <a:latin typeface="Marianne" panose="02000000000000000000" pitchFamily="50" charset="0"/>
              </a:rPr>
              <a:t> </a:t>
            </a:r>
            <a:r>
              <a:rPr lang="fr-FR" sz="1200" dirty="0" err="1">
                <a:latin typeface="Marianne" panose="02000000000000000000" pitchFamily="50" charset="0"/>
              </a:rPr>
              <a:t>construxit</a:t>
            </a:r>
            <a:r>
              <a:rPr lang="fr-FR" sz="1200" dirty="0">
                <a:latin typeface="Marianne" panose="02000000000000000000" pitchFamily="50" charset="0"/>
              </a:rPr>
              <a:t> </a:t>
            </a:r>
            <a:r>
              <a:rPr lang="fr-FR" sz="1200" dirty="0" err="1">
                <a:latin typeface="Marianne" panose="02000000000000000000" pitchFamily="50" charset="0"/>
              </a:rPr>
              <a:t>licet</a:t>
            </a:r>
            <a:r>
              <a:rPr lang="fr-FR" sz="1200" dirty="0">
                <a:latin typeface="Marianne" panose="02000000000000000000" pitchFamily="50" charset="0"/>
              </a:rPr>
              <a:t> ex </a:t>
            </a:r>
            <a:r>
              <a:rPr lang="fr-FR" sz="1200" dirty="0" err="1">
                <a:latin typeface="Marianne" panose="02000000000000000000" pitchFamily="50" charset="0"/>
              </a:rPr>
              <a:t>quae</a:t>
            </a:r>
            <a:r>
              <a:rPr lang="fr-FR" sz="1200" dirty="0">
                <a:latin typeface="Marianne" panose="02000000000000000000" pitchFamily="50" charset="0"/>
              </a:rPr>
              <a:t> </a:t>
            </a:r>
            <a:r>
              <a:rPr lang="fr-FR" sz="1200" dirty="0" err="1">
                <a:latin typeface="Marianne" panose="02000000000000000000" pitchFamily="50" charset="0"/>
              </a:rPr>
              <a:t>quae</a:t>
            </a:r>
            <a:endParaRPr lang="fr-FR" sz="1200" dirty="0">
              <a:latin typeface="Marianne" panose="02000000000000000000" pitchFamily="50" charset="0"/>
            </a:endParaRPr>
          </a:p>
        </p:txBody>
      </p:sp>
      <p:sp>
        <p:nvSpPr>
          <p:cNvPr id="28" name="Rectangle : coins arrondis 27">
            <a:extLst>
              <a:ext uri="{FF2B5EF4-FFF2-40B4-BE49-F238E27FC236}">
                <a16:creationId xmlns:a16="http://schemas.microsoft.com/office/drawing/2014/main" id="{6255C38A-0A83-45E7-B33C-C30C4050B64E}"/>
              </a:ext>
            </a:extLst>
          </p:cNvPr>
          <p:cNvSpPr/>
          <p:nvPr userDrawn="1"/>
        </p:nvSpPr>
        <p:spPr>
          <a:xfrm rot="5400000">
            <a:off x="4485051" y="-19334"/>
            <a:ext cx="567267" cy="7683836"/>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space réservé du contenu 2">
            <a:extLst>
              <a:ext uri="{FF2B5EF4-FFF2-40B4-BE49-F238E27FC236}">
                <a16:creationId xmlns:a16="http://schemas.microsoft.com/office/drawing/2014/main" id="{ABFDEB4C-2B23-4AFA-8C2B-D8D90DA60DE3}"/>
              </a:ext>
            </a:extLst>
          </p:cNvPr>
          <p:cNvSpPr>
            <a:spLocks noGrp="1"/>
          </p:cNvSpPr>
          <p:nvPr>
            <p:ph idx="19" hasCustomPrompt="1"/>
          </p:nvPr>
        </p:nvSpPr>
        <p:spPr>
          <a:xfrm>
            <a:off x="926767" y="3638962"/>
            <a:ext cx="2797507" cy="365125"/>
          </a:xfrm>
          <a:prstGeom prst="rect">
            <a:avLst/>
          </a:prstGeom>
        </p:spPr>
        <p:txBody>
          <a:bodyPr/>
          <a:lstStyle>
            <a:lvl2pPr marL="457200" indent="0">
              <a:buNone/>
              <a:defRPr sz="2000" b="1">
                <a:latin typeface="Marianne" panose="02000000000000000000" pitchFamily="50" charset="0"/>
              </a:defRPr>
            </a:lvl2pPr>
          </a:lstStyle>
          <a:p>
            <a:pPr lvl="1"/>
            <a:r>
              <a:rPr lang="fr-FR" dirty="0"/>
              <a:t>Lorem Ipsum</a:t>
            </a:r>
          </a:p>
        </p:txBody>
      </p:sp>
      <p:sp>
        <p:nvSpPr>
          <p:cNvPr id="30" name="Rectangle 29">
            <a:extLst>
              <a:ext uri="{FF2B5EF4-FFF2-40B4-BE49-F238E27FC236}">
                <a16:creationId xmlns:a16="http://schemas.microsoft.com/office/drawing/2014/main" id="{DF3AFE15-A70E-4FBB-9236-4B1D4F8E49AE}"/>
              </a:ext>
            </a:extLst>
          </p:cNvPr>
          <p:cNvSpPr/>
          <p:nvPr userDrawn="1"/>
        </p:nvSpPr>
        <p:spPr>
          <a:xfrm>
            <a:off x="3566251" y="3590691"/>
            <a:ext cx="4910999" cy="461665"/>
          </a:xfrm>
          <a:prstGeom prst="rect">
            <a:avLst/>
          </a:prstGeom>
        </p:spPr>
        <p:txBody>
          <a:bodyPr wrap="square">
            <a:spAutoFit/>
          </a:bodyPr>
          <a:lstStyle/>
          <a:p>
            <a:pPr lvl="0"/>
            <a:r>
              <a:rPr lang="fr-FR" sz="1200" dirty="0" err="1">
                <a:latin typeface="Marianne" panose="02000000000000000000" pitchFamily="50" charset="0"/>
              </a:rPr>
              <a:t>Appellentur</a:t>
            </a:r>
            <a:r>
              <a:rPr lang="fr-FR" sz="1200" dirty="0">
                <a:latin typeface="Marianne" panose="02000000000000000000" pitchFamily="50" charset="0"/>
              </a:rPr>
              <a:t> </a:t>
            </a:r>
            <a:r>
              <a:rPr lang="fr-FR" sz="1200" dirty="0" err="1">
                <a:latin typeface="Marianne" panose="02000000000000000000" pitchFamily="50" charset="0"/>
              </a:rPr>
              <a:t>quarum</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a:t>
            </a:r>
            <a:r>
              <a:rPr lang="fr-FR" sz="1200" dirty="0" err="1">
                <a:latin typeface="Marianne" panose="02000000000000000000" pitchFamily="50" charset="0"/>
              </a:rPr>
              <a:t>agrestibus</a:t>
            </a:r>
            <a:r>
              <a:rPr lang="fr-FR" sz="1200" dirty="0">
                <a:latin typeface="Marianne" panose="02000000000000000000" pitchFamily="50" charset="0"/>
              </a:rPr>
              <a:t> in </a:t>
            </a:r>
            <a:r>
              <a:rPr lang="fr-FR" sz="1200" dirty="0" err="1">
                <a:latin typeface="Marianne" panose="02000000000000000000" pitchFamily="50" charset="0"/>
              </a:rPr>
              <a:t>Assyria</a:t>
            </a:r>
            <a:r>
              <a:rPr lang="fr-FR" sz="1200" dirty="0">
                <a:latin typeface="Marianne" panose="02000000000000000000" pitchFamily="50" charset="0"/>
              </a:rPr>
              <a:t> </a:t>
            </a:r>
            <a:r>
              <a:rPr lang="fr-FR" sz="1200" dirty="0" err="1">
                <a:latin typeface="Marianne" panose="02000000000000000000" pitchFamily="50" charset="0"/>
              </a:rPr>
              <a:t>tamen</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in ad </a:t>
            </a:r>
            <a:r>
              <a:rPr lang="fr-FR" sz="1200" dirty="0" err="1">
                <a:latin typeface="Marianne" panose="02000000000000000000" pitchFamily="50" charset="0"/>
              </a:rPr>
              <a:t>arbitrium</a:t>
            </a:r>
            <a:r>
              <a:rPr lang="fr-FR" sz="1200" dirty="0">
                <a:latin typeface="Marianne" panose="02000000000000000000" pitchFamily="50" charset="0"/>
              </a:rPr>
              <a:t> </a:t>
            </a:r>
            <a:r>
              <a:rPr lang="fr-FR" sz="1200" dirty="0" err="1">
                <a:latin typeface="Marianne" panose="02000000000000000000" pitchFamily="50" charset="0"/>
              </a:rPr>
              <a:t>multitudine</a:t>
            </a:r>
            <a:r>
              <a:rPr lang="fr-FR" sz="1200" dirty="0">
                <a:latin typeface="Marianne" panose="02000000000000000000" pitchFamily="50" charset="0"/>
              </a:rPr>
              <a:t> </a:t>
            </a:r>
            <a:r>
              <a:rPr lang="fr-FR" sz="1200" dirty="0" err="1">
                <a:latin typeface="Marianne" panose="02000000000000000000" pitchFamily="50" charset="0"/>
              </a:rPr>
              <a:t>construxit</a:t>
            </a:r>
            <a:r>
              <a:rPr lang="fr-FR" sz="1200" dirty="0">
                <a:latin typeface="Marianne" panose="02000000000000000000" pitchFamily="50" charset="0"/>
              </a:rPr>
              <a:t> </a:t>
            </a:r>
            <a:r>
              <a:rPr lang="fr-FR" sz="1200" dirty="0" err="1">
                <a:latin typeface="Marianne" panose="02000000000000000000" pitchFamily="50" charset="0"/>
              </a:rPr>
              <a:t>licet</a:t>
            </a:r>
            <a:r>
              <a:rPr lang="fr-FR" sz="1200" dirty="0">
                <a:latin typeface="Marianne" panose="02000000000000000000" pitchFamily="50" charset="0"/>
              </a:rPr>
              <a:t> ex </a:t>
            </a:r>
            <a:r>
              <a:rPr lang="fr-FR" sz="1200" dirty="0" err="1">
                <a:latin typeface="Marianne" panose="02000000000000000000" pitchFamily="50" charset="0"/>
              </a:rPr>
              <a:t>quae</a:t>
            </a:r>
            <a:r>
              <a:rPr lang="fr-FR" sz="1200" dirty="0">
                <a:latin typeface="Marianne" panose="02000000000000000000" pitchFamily="50" charset="0"/>
              </a:rPr>
              <a:t> </a:t>
            </a:r>
            <a:r>
              <a:rPr lang="fr-FR" sz="1200" dirty="0" err="1">
                <a:latin typeface="Marianne" panose="02000000000000000000" pitchFamily="50" charset="0"/>
              </a:rPr>
              <a:t>quae</a:t>
            </a:r>
            <a:endParaRPr lang="fr-FR" sz="1200" dirty="0">
              <a:latin typeface="Marianne" panose="02000000000000000000" pitchFamily="50" charset="0"/>
            </a:endParaRPr>
          </a:p>
        </p:txBody>
      </p:sp>
      <p:sp>
        <p:nvSpPr>
          <p:cNvPr id="31" name="Rectangle : coins arrondis 30">
            <a:extLst>
              <a:ext uri="{FF2B5EF4-FFF2-40B4-BE49-F238E27FC236}">
                <a16:creationId xmlns:a16="http://schemas.microsoft.com/office/drawing/2014/main" id="{31EB79E5-E9C0-4456-9FFB-BE9ECAB79549}"/>
              </a:ext>
            </a:extLst>
          </p:cNvPr>
          <p:cNvSpPr/>
          <p:nvPr userDrawn="1"/>
        </p:nvSpPr>
        <p:spPr>
          <a:xfrm rot="5400000">
            <a:off x="4485052" y="647946"/>
            <a:ext cx="567267" cy="7683836"/>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space réservé du contenu 2">
            <a:extLst>
              <a:ext uri="{FF2B5EF4-FFF2-40B4-BE49-F238E27FC236}">
                <a16:creationId xmlns:a16="http://schemas.microsoft.com/office/drawing/2014/main" id="{08E89D84-EB2C-46AF-A2D4-5D3DE27D4E9F}"/>
              </a:ext>
            </a:extLst>
          </p:cNvPr>
          <p:cNvSpPr>
            <a:spLocks noGrp="1"/>
          </p:cNvSpPr>
          <p:nvPr>
            <p:ph idx="20" hasCustomPrompt="1"/>
          </p:nvPr>
        </p:nvSpPr>
        <p:spPr>
          <a:xfrm>
            <a:off x="926768" y="4306242"/>
            <a:ext cx="2797507" cy="365125"/>
          </a:xfrm>
          <a:prstGeom prst="rect">
            <a:avLst/>
          </a:prstGeom>
        </p:spPr>
        <p:txBody>
          <a:bodyPr/>
          <a:lstStyle>
            <a:lvl2pPr marL="457200" indent="0">
              <a:buNone/>
              <a:defRPr sz="2000" b="1">
                <a:latin typeface="Marianne" panose="02000000000000000000" pitchFamily="50" charset="0"/>
              </a:defRPr>
            </a:lvl2pPr>
          </a:lstStyle>
          <a:p>
            <a:pPr lvl="1"/>
            <a:r>
              <a:rPr lang="fr-FR" dirty="0"/>
              <a:t>Lorem Ipsum</a:t>
            </a:r>
          </a:p>
        </p:txBody>
      </p:sp>
      <p:sp>
        <p:nvSpPr>
          <p:cNvPr id="33" name="Rectangle 32">
            <a:extLst>
              <a:ext uri="{FF2B5EF4-FFF2-40B4-BE49-F238E27FC236}">
                <a16:creationId xmlns:a16="http://schemas.microsoft.com/office/drawing/2014/main" id="{026A0E00-B2DD-4AA2-BE81-4DA4792C3981}"/>
              </a:ext>
            </a:extLst>
          </p:cNvPr>
          <p:cNvSpPr/>
          <p:nvPr userDrawn="1"/>
        </p:nvSpPr>
        <p:spPr>
          <a:xfrm>
            <a:off x="3566252" y="4257971"/>
            <a:ext cx="4910999" cy="461665"/>
          </a:xfrm>
          <a:prstGeom prst="rect">
            <a:avLst/>
          </a:prstGeom>
        </p:spPr>
        <p:txBody>
          <a:bodyPr wrap="square">
            <a:spAutoFit/>
          </a:bodyPr>
          <a:lstStyle/>
          <a:p>
            <a:pPr lvl="0"/>
            <a:r>
              <a:rPr lang="fr-FR" sz="1200" dirty="0" err="1">
                <a:latin typeface="Marianne" panose="02000000000000000000" pitchFamily="50" charset="0"/>
              </a:rPr>
              <a:t>Appellentur</a:t>
            </a:r>
            <a:r>
              <a:rPr lang="fr-FR" sz="1200" dirty="0">
                <a:latin typeface="Marianne" panose="02000000000000000000" pitchFamily="50" charset="0"/>
              </a:rPr>
              <a:t> </a:t>
            </a:r>
            <a:r>
              <a:rPr lang="fr-FR" sz="1200" dirty="0" err="1">
                <a:latin typeface="Marianne" panose="02000000000000000000" pitchFamily="50" charset="0"/>
              </a:rPr>
              <a:t>quarum</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a:t>
            </a:r>
            <a:r>
              <a:rPr lang="fr-FR" sz="1200" dirty="0" err="1">
                <a:latin typeface="Marianne" panose="02000000000000000000" pitchFamily="50" charset="0"/>
              </a:rPr>
              <a:t>agrestibus</a:t>
            </a:r>
            <a:r>
              <a:rPr lang="fr-FR" sz="1200" dirty="0">
                <a:latin typeface="Marianne" panose="02000000000000000000" pitchFamily="50" charset="0"/>
              </a:rPr>
              <a:t> in </a:t>
            </a:r>
            <a:r>
              <a:rPr lang="fr-FR" sz="1200" dirty="0" err="1">
                <a:latin typeface="Marianne" panose="02000000000000000000" pitchFamily="50" charset="0"/>
              </a:rPr>
              <a:t>Assyria</a:t>
            </a:r>
            <a:r>
              <a:rPr lang="fr-FR" sz="1200" dirty="0">
                <a:latin typeface="Marianne" panose="02000000000000000000" pitchFamily="50" charset="0"/>
              </a:rPr>
              <a:t> </a:t>
            </a:r>
            <a:r>
              <a:rPr lang="fr-FR" sz="1200" dirty="0" err="1">
                <a:latin typeface="Marianne" panose="02000000000000000000" pitchFamily="50" charset="0"/>
              </a:rPr>
              <a:t>tamen</a:t>
            </a:r>
            <a:r>
              <a:rPr lang="fr-FR" sz="1200" dirty="0">
                <a:latin typeface="Marianne" panose="02000000000000000000" pitchFamily="50" charset="0"/>
              </a:rPr>
              <a:t> </a:t>
            </a:r>
            <a:r>
              <a:rPr lang="fr-FR" sz="1200" dirty="0" err="1">
                <a:latin typeface="Marianne" panose="02000000000000000000" pitchFamily="50" charset="0"/>
              </a:rPr>
              <a:t>isdem</a:t>
            </a:r>
            <a:r>
              <a:rPr lang="fr-FR" sz="1200" dirty="0">
                <a:latin typeface="Marianne" panose="02000000000000000000" pitchFamily="50" charset="0"/>
              </a:rPr>
              <a:t> in ad </a:t>
            </a:r>
            <a:r>
              <a:rPr lang="fr-FR" sz="1200" dirty="0" err="1">
                <a:latin typeface="Marianne" panose="02000000000000000000" pitchFamily="50" charset="0"/>
              </a:rPr>
              <a:t>arbitrium</a:t>
            </a:r>
            <a:r>
              <a:rPr lang="fr-FR" sz="1200" dirty="0">
                <a:latin typeface="Marianne" panose="02000000000000000000" pitchFamily="50" charset="0"/>
              </a:rPr>
              <a:t> </a:t>
            </a:r>
            <a:r>
              <a:rPr lang="fr-FR" sz="1200" dirty="0" err="1">
                <a:latin typeface="Marianne" panose="02000000000000000000" pitchFamily="50" charset="0"/>
              </a:rPr>
              <a:t>multitudine</a:t>
            </a:r>
            <a:r>
              <a:rPr lang="fr-FR" sz="1200" dirty="0">
                <a:latin typeface="Marianne" panose="02000000000000000000" pitchFamily="50" charset="0"/>
              </a:rPr>
              <a:t> </a:t>
            </a:r>
            <a:r>
              <a:rPr lang="fr-FR" sz="1200" dirty="0" err="1">
                <a:latin typeface="Marianne" panose="02000000000000000000" pitchFamily="50" charset="0"/>
              </a:rPr>
              <a:t>construxit</a:t>
            </a:r>
            <a:r>
              <a:rPr lang="fr-FR" sz="1200" dirty="0">
                <a:latin typeface="Marianne" panose="02000000000000000000" pitchFamily="50" charset="0"/>
              </a:rPr>
              <a:t> </a:t>
            </a:r>
            <a:r>
              <a:rPr lang="fr-FR" sz="1200" dirty="0" err="1">
                <a:latin typeface="Marianne" panose="02000000000000000000" pitchFamily="50" charset="0"/>
              </a:rPr>
              <a:t>licet</a:t>
            </a:r>
            <a:r>
              <a:rPr lang="fr-FR" sz="1200" dirty="0">
                <a:latin typeface="Marianne" panose="02000000000000000000" pitchFamily="50" charset="0"/>
              </a:rPr>
              <a:t> ex </a:t>
            </a:r>
            <a:r>
              <a:rPr lang="fr-FR" sz="1200" dirty="0" err="1">
                <a:latin typeface="Marianne" panose="02000000000000000000" pitchFamily="50" charset="0"/>
              </a:rPr>
              <a:t>quae</a:t>
            </a:r>
            <a:r>
              <a:rPr lang="fr-FR" sz="1200" dirty="0">
                <a:latin typeface="Marianne" panose="02000000000000000000" pitchFamily="50" charset="0"/>
              </a:rPr>
              <a:t> </a:t>
            </a:r>
            <a:r>
              <a:rPr lang="fr-FR" sz="1200" dirty="0" err="1">
                <a:latin typeface="Marianne" panose="02000000000000000000" pitchFamily="50" charset="0"/>
              </a:rPr>
              <a:t>quae</a:t>
            </a:r>
            <a:endParaRPr lang="fr-FR" sz="1200" dirty="0">
              <a:latin typeface="Marianne" panose="02000000000000000000" pitchFamily="50" charset="0"/>
            </a:endParaRPr>
          </a:p>
        </p:txBody>
      </p:sp>
    </p:spTree>
    <p:extLst>
      <p:ext uri="{BB962C8B-B14F-4D97-AF65-F5344CB8AC3E}">
        <p14:creationId xmlns:p14="http://schemas.microsoft.com/office/powerpoint/2010/main" val="317784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fin">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8" name="Espace réservé du texte 2">
            <a:extLst>
              <a:ext uri="{FF2B5EF4-FFF2-40B4-BE49-F238E27FC236}">
                <a16:creationId xmlns:a16="http://schemas.microsoft.com/office/drawing/2014/main" id="{7A0049C1-506E-49AD-A494-2763435887E7}"/>
              </a:ext>
            </a:extLst>
          </p:cNvPr>
          <p:cNvSpPr>
            <a:spLocks noGrp="1"/>
          </p:cNvSpPr>
          <p:nvPr>
            <p:ph type="body" idx="1" hasCustomPrompt="1"/>
          </p:nvPr>
        </p:nvSpPr>
        <p:spPr>
          <a:xfrm>
            <a:off x="447392" y="3165170"/>
            <a:ext cx="10144408" cy="527660"/>
          </a:xfrm>
          <a:prstGeom prst="rect">
            <a:avLst/>
          </a:prstGeom>
        </p:spPr>
        <p:txBody>
          <a:bodyPr>
            <a:noAutofit/>
          </a:bodyPr>
          <a:lstStyle>
            <a:lvl1pPr marL="0" indent="0">
              <a:buNone/>
              <a:defRPr sz="32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7" name="Image 6">
            <a:extLst>
              <a:ext uri="{FF2B5EF4-FFF2-40B4-BE49-F238E27FC236}">
                <a16:creationId xmlns:a16="http://schemas.microsoft.com/office/drawing/2014/main" id="{2EEDC92F-1535-4A9E-9DC0-085391F61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88" y="4619443"/>
            <a:ext cx="592666" cy="208938"/>
          </a:xfrm>
          <a:prstGeom prst="rect">
            <a:avLst/>
          </a:prstGeom>
        </p:spPr>
      </p:pic>
      <p:pic>
        <p:nvPicPr>
          <p:cNvPr id="11" name="Image 10">
            <a:extLst>
              <a:ext uri="{FF2B5EF4-FFF2-40B4-BE49-F238E27FC236}">
                <a16:creationId xmlns:a16="http://schemas.microsoft.com/office/drawing/2014/main" id="{B5843556-CCF1-4D28-9AC6-520FE0AD5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92" y="4883273"/>
            <a:ext cx="723858" cy="399569"/>
          </a:xfrm>
          <a:prstGeom prst="rect">
            <a:avLst/>
          </a:prstGeom>
        </p:spPr>
      </p:pic>
      <p:pic>
        <p:nvPicPr>
          <p:cNvPr id="12" name="Image 11">
            <a:extLst>
              <a:ext uri="{FF2B5EF4-FFF2-40B4-BE49-F238E27FC236}">
                <a16:creationId xmlns:a16="http://schemas.microsoft.com/office/drawing/2014/main" id="{399AEB84-A928-43DB-98CD-656EB84CFB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267" y="2207144"/>
            <a:ext cx="3196596" cy="789364"/>
          </a:xfrm>
          <a:prstGeom prst="rect">
            <a:avLst/>
          </a:prstGeom>
        </p:spPr>
      </p:pic>
      <p:sp>
        <p:nvSpPr>
          <p:cNvPr id="3" name="Espace réservé du texte 2">
            <a:extLst>
              <a:ext uri="{FF2B5EF4-FFF2-40B4-BE49-F238E27FC236}">
                <a16:creationId xmlns:a16="http://schemas.microsoft.com/office/drawing/2014/main" id="{86DF5B27-67E5-4D7E-B830-52C5C88CEF8E}"/>
              </a:ext>
            </a:extLst>
          </p:cNvPr>
          <p:cNvSpPr>
            <a:spLocks noGrp="1"/>
          </p:cNvSpPr>
          <p:nvPr>
            <p:ph type="body" sz="quarter" idx="13" hasCustomPrompt="1"/>
          </p:nvPr>
        </p:nvSpPr>
        <p:spPr>
          <a:xfrm>
            <a:off x="440267" y="3845791"/>
            <a:ext cx="5499100" cy="682320"/>
          </a:xfrm>
        </p:spPr>
        <p:txBody>
          <a:bodyPr>
            <a:noAutofit/>
          </a:bodyPr>
          <a:lstStyle>
            <a:lvl1pPr marL="0" indent="0">
              <a:buNone/>
              <a:defRPr sz="1600"/>
            </a:lvl1pPr>
          </a:lstStyle>
          <a:p>
            <a:pPr lvl="0"/>
            <a:r>
              <a:rPr lang="fr-FR" dirty="0"/>
              <a:t>Auteur, fonction, entité</a:t>
            </a:r>
          </a:p>
          <a:p>
            <a:pPr lvl="0"/>
            <a:r>
              <a:rPr lang="fr-FR" dirty="0"/>
              <a:t>Contact : nomprenom@entite.com</a:t>
            </a:r>
          </a:p>
        </p:txBody>
      </p:sp>
    </p:spTree>
    <p:extLst>
      <p:ext uri="{BB962C8B-B14F-4D97-AF65-F5344CB8AC3E}">
        <p14:creationId xmlns:p14="http://schemas.microsoft.com/office/powerpoint/2010/main" val="146448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 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Tree>
    <p:extLst>
      <p:ext uri="{BB962C8B-B14F-4D97-AF65-F5344CB8AC3E}">
        <p14:creationId xmlns:p14="http://schemas.microsoft.com/office/powerpoint/2010/main" val="329828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81C46C0-517E-48B2-8710-C7653DC57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6" name="Espace réservé du numéro de diapositive 5">
            <a:extLst>
              <a:ext uri="{FF2B5EF4-FFF2-40B4-BE49-F238E27FC236}">
                <a16:creationId xmlns:a16="http://schemas.microsoft.com/office/drawing/2014/main" id="{2719AFA1-C8E6-4B1C-A32B-87FC5EB12698}"/>
              </a:ext>
            </a:extLst>
          </p:cNvPr>
          <p:cNvSpPr>
            <a:spLocks noGrp="1"/>
          </p:cNvSpPr>
          <p:nvPr>
            <p:ph type="sldNum" sz="quarter" idx="4"/>
          </p:nvPr>
        </p:nvSpPr>
        <p:spPr>
          <a:xfrm>
            <a:off x="143934" y="6409530"/>
            <a:ext cx="5926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15B4B-E8A1-4004-9AED-6A4F416B8165}" type="slidenum">
              <a:rPr lang="fr-FR" smtClean="0"/>
              <a:pPr/>
              <a:t>‹N°›</a:t>
            </a:fld>
            <a:endParaRPr lang="fr-FR" dirty="0"/>
          </a:p>
        </p:txBody>
      </p:sp>
      <p:pic>
        <p:nvPicPr>
          <p:cNvPr id="4" name="Graphique 3">
            <a:extLst>
              <a:ext uri="{FF2B5EF4-FFF2-40B4-BE49-F238E27FC236}">
                <a16:creationId xmlns:a16="http://schemas.microsoft.com/office/drawing/2014/main" id="{B16A257D-5310-4E14-9874-6224ADF3AD8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68637" y="6426585"/>
            <a:ext cx="285283" cy="252000"/>
          </a:xfrm>
          <a:prstGeom prst="rect">
            <a:avLst/>
          </a:prstGeom>
        </p:spPr>
      </p:pic>
      <p:pic>
        <p:nvPicPr>
          <p:cNvPr id="7" name="Image 6">
            <a:extLst>
              <a:ext uri="{FF2B5EF4-FFF2-40B4-BE49-F238E27FC236}">
                <a16:creationId xmlns:a16="http://schemas.microsoft.com/office/drawing/2014/main" id="{2270E4EB-3E18-45F3-9983-12D5C49B11C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26273" y="6391854"/>
            <a:ext cx="324000" cy="324000"/>
          </a:xfrm>
          <a:prstGeom prst="rect">
            <a:avLst/>
          </a:prstGeom>
        </p:spPr>
      </p:pic>
      <p:pic>
        <p:nvPicPr>
          <p:cNvPr id="9" name="Image 8">
            <a:extLst>
              <a:ext uri="{FF2B5EF4-FFF2-40B4-BE49-F238E27FC236}">
                <a16:creationId xmlns:a16="http://schemas.microsoft.com/office/drawing/2014/main" id="{CD752AED-2097-4DA4-908F-7A370969186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19909" y="6408585"/>
            <a:ext cx="288000" cy="288000"/>
          </a:xfrm>
          <a:prstGeom prst="rect">
            <a:avLst/>
          </a:prstGeom>
        </p:spPr>
      </p:pic>
      <p:sp>
        <p:nvSpPr>
          <p:cNvPr id="10" name="ZoneTexte 9">
            <a:extLst>
              <a:ext uri="{FF2B5EF4-FFF2-40B4-BE49-F238E27FC236}">
                <a16:creationId xmlns:a16="http://schemas.microsoft.com/office/drawing/2014/main" id="{7A76E286-4900-427D-93DF-A396DFFA1990}"/>
              </a:ext>
            </a:extLst>
          </p:cNvPr>
          <p:cNvSpPr txBox="1"/>
          <p:nvPr userDrawn="1"/>
        </p:nvSpPr>
        <p:spPr>
          <a:xfrm>
            <a:off x="9972675" y="6407789"/>
            <a:ext cx="2276475" cy="307777"/>
          </a:xfrm>
          <a:prstGeom prst="rect">
            <a:avLst/>
          </a:prstGeom>
          <a:noFill/>
        </p:spPr>
        <p:txBody>
          <a:bodyPr wrap="square" rtlCol="0">
            <a:spAutoFit/>
          </a:bodyPr>
          <a:lstStyle/>
          <a:p>
            <a:r>
              <a:rPr lang="fr-FR" sz="1400" b="1" dirty="0">
                <a:solidFill>
                  <a:schemeClr val="accent5"/>
                </a:solidFill>
                <a:latin typeface="Marianne" panose="02000000000000000000" pitchFamily="50" charset="0"/>
              </a:rPr>
              <a:t>#</a:t>
            </a:r>
            <a:r>
              <a:rPr lang="fr-FR" sz="1400" b="1" dirty="0" err="1">
                <a:solidFill>
                  <a:schemeClr val="accent5"/>
                </a:solidFill>
                <a:latin typeface="Marianne" panose="02000000000000000000" pitchFamily="50" charset="0"/>
              </a:rPr>
              <a:t>RechercheDataGouv</a:t>
            </a:r>
            <a:endParaRPr lang="fr-FR" sz="1400" b="1" dirty="0">
              <a:solidFill>
                <a:schemeClr val="accent5"/>
              </a:solidFill>
              <a:latin typeface="Marianne" panose="02000000000000000000" pitchFamily="50" charset="0"/>
            </a:endParaRPr>
          </a:p>
        </p:txBody>
      </p:sp>
    </p:spTree>
    <p:extLst>
      <p:ext uri="{BB962C8B-B14F-4D97-AF65-F5344CB8AC3E}">
        <p14:creationId xmlns:p14="http://schemas.microsoft.com/office/powerpoint/2010/main" val="3772745791"/>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7" r:id="rId3"/>
    <p:sldLayoutId id="2147483663" r:id="rId4"/>
    <p:sldLayoutId id="2147483661" r:id="rId5"/>
    <p:sldLayoutId id="2147483652" r:id="rId6"/>
    <p:sldLayoutId id="2147483655" r:id="rId7"/>
    <p:sldLayoutId id="2147483660" r:id="rId8"/>
    <p:sldLayoutId id="2147483666" r:id="rId9"/>
  </p:sldLayoutIdLst>
  <p:txStyles>
    <p:title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u="sng"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9.sv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42.png"/><Relationship Id="rId7" Type="http://schemas.openxmlformats.org/officeDocument/2006/relationships/image" Target="../media/image19.png"/><Relationship Id="rId12" Type="http://schemas.openxmlformats.org/officeDocument/2006/relationships/image" Target="../media/image46.png"/><Relationship Id="rId2" Type="http://schemas.openxmlformats.org/officeDocument/2006/relationships/image" Target="../media/image7.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45.png"/><Relationship Id="rId5" Type="http://schemas.openxmlformats.org/officeDocument/2006/relationships/image" Target="../media/image44.svg"/><Relationship Id="rId15" Type="http://schemas.openxmlformats.org/officeDocument/2006/relationships/image" Target="../media/image47.png"/><Relationship Id="rId10" Type="http://schemas.openxmlformats.org/officeDocument/2006/relationships/image" Target="../media/image31.png"/><Relationship Id="rId4" Type="http://schemas.openxmlformats.org/officeDocument/2006/relationships/image" Target="../media/image43.png"/><Relationship Id="rId9" Type="http://schemas.openxmlformats.org/officeDocument/2006/relationships/image" Target="../media/image30.pn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nadege.joly@univ-lille.fr" TargetMode="External"/><Relationship Id="rId2" Type="http://schemas.openxmlformats.org/officeDocument/2006/relationships/hyperlink" Target="https://recherche.data.gouv.fr/fr/page/kit-communication-recherche-data-gouv"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recherche.data.gouv.fr/fr/page/kit-communication-recherche-data-gouv"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recherche.data.gouv.fr/fr/actualite/le-comite-de-redaction-de-recherche-data-gouv-est-lance"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414E-2ED2-4204-BB54-616A7FD20CA9}"/>
              </a:ext>
            </a:extLst>
          </p:cNvPr>
          <p:cNvSpPr>
            <a:spLocks noGrp="1"/>
          </p:cNvSpPr>
          <p:nvPr>
            <p:ph type="body" idx="1"/>
          </p:nvPr>
        </p:nvSpPr>
        <p:spPr/>
        <p:txBody>
          <a:bodyPr/>
          <a:lstStyle/>
          <a:p>
            <a:r>
              <a:rPr lang="fr-FR" dirty="0">
                <a:solidFill>
                  <a:schemeClr val="accent6"/>
                </a:solidFill>
                <a:latin typeface="Marianne" panose="02000000000000000000" pitchFamily="50" charset="0"/>
              </a:rPr>
              <a:t>Charte graphique </a:t>
            </a:r>
          </a:p>
        </p:txBody>
      </p:sp>
      <p:sp>
        <p:nvSpPr>
          <p:cNvPr id="5" name="Rectangle 4">
            <a:extLst>
              <a:ext uri="{FF2B5EF4-FFF2-40B4-BE49-F238E27FC236}">
                <a16:creationId xmlns:a16="http://schemas.microsoft.com/office/drawing/2014/main" id="{F0AF645A-AA91-4E54-8A0E-E2B19826AF52}"/>
              </a:ext>
            </a:extLst>
          </p:cNvPr>
          <p:cNvSpPr/>
          <p:nvPr/>
        </p:nvSpPr>
        <p:spPr>
          <a:xfrm>
            <a:off x="0" y="0"/>
            <a:ext cx="4127383"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a:extLst>
              <a:ext uri="{FF2B5EF4-FFF2-40B4-BE49-F238E27FC236}">
                <a16:creationId xmlns:a16="http://schemas.microsoft.com/office/drawing/2014/main" id="{6AC95A48-6C22-4F34-846B-A4E270D3424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430"/>
          <a:stretch/>
        </p:blipFill>
        <p:spPr>
          <a:xfrm>
            <a:off x="-1" y="2531465"/>
            <a:ext cx="2583401" cy="3629876"/>
          </a:xfrm>
          <a:prstGeom prst="rect">
            <a:avLst/>
          </a:prstGeom>
        </p:spPr>
      </p:pic>
      <p:pic>
        <p:nvPicPr>
          <p:cNvPr id="6" name="Graphique 5">
            <a:extLst>
              <a:ext uri="{FF2B5EF4-FFF2-40B4-BE49-F238E27FC236}">
                <a16:creationId xmlns:a16="http://schemas.microsoft.com/office/drawing/2014/main" id="{08F7298A-0B9C-451A-A78C-2B13AA630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0671" y="1706382"/>
            <a:ext cx="1049453" cy="730771"/>
          </a:xfrm>
          <a:prstGeom prst="rect">
            <a:avLst/>
          </a:prstGeom>
        </p:spPr>
      </p:pic>
      <p:pic>
        <p:nvPicPr>
          <p:cNvPr id="7" name="Graphique 6">
            <a:extLst>
              <a:ext uri="{FF2B5EF4-FFF2-40B4-BE49-F238E27FC236}">
                <a16:creationId xmlns:a16="http://schemas.microsoft.com/office/drawing/2014/main" id="{BBC42985-6969-4C1F-97D2-BA87A6EABE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119" y="6507332"/>
            <a:ext cx="302065" cy="210338"/>
          </a:xfrm>
          <a:prstGeom prst="rect">
            <a:avLst/>
          </a:prstGeom>
        </p:spPr>
      </p:pic>
      <p:pic>
        <p:nvPicPr>
          <p:cNvPr id="8" name="Graphique 7">
            <a:extLst>
              <a:ext uri="{FF2B5EF4-FFF2-40B4-BE49-F238E27FC236}">
                <a16:creationId xmlns:a16="http://schemas.microsoft.com/office/drawing/2014/main" id="{18DED102-B696-4798-BF32-BFBF52F3FF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0971" y="1606858"/>
            <a:ext cx="622920" cy="433760"/>
          </a:xfrm>
          <a:prstGeom prst="rect">
            <a:avLst/>
          </a:prstGeom>
        </p:spPr>
      </p:pic>
      <p:pic>
        <p:nvPicPr>
          <p:cNvPr id="9" name="Graphique 8">
            <a:extLst>
              <a:ext uri="{FF2B5EF4-FFF2-40B4-BE49-F238E27FC236}">
                <a16:creationId xmlns:a16="http://schemas.microsoft.com/office/drawing/2014/main" id="{F8DBC1C7-B854-43A4-868B-F673AB892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0119" y="5921406"/>
            <a:ext cx="888523" cy="618710"/>
          </a:xfrm>
          <a:prstGeom prst="rect">
            <a:avLst/>
          </a:prstGeom>
        </p:spPr>
      </p:pic>
      <p:pic>
        <p:nvPicPr>
          <p:cNvPr id="10" name="Graphique 9">
            <a:extLst>
              <a:ext uri="{FF2B5EF4-FFF2-40B4-BE49-F238E27FC236}">
                <a16:creationId xmlns:a16="http://schemas.microsoft.com/office/drawing/2014/main" id="{85600DBE-94AA-44F6-A2E3-46B392D2D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1300"/>
          <a:stretch/>
        </p:blipFill>
        <p:spPr>
          <a:xfrm rot="10800000">
            <a:off x="2806821" y="0"/>
            <a:ext cx="1303540" cy="2804528"/>
          </a:xfrm>
          <a:prstGeom prst="rect">
            <a:avLst/>
          </a:prstGeom>
        </p:spPr>
      </p:pic>
      <p:pic>
        <p:nvPicPr>
          <p:cNvPr id="11" name="Graphique 10">
            <a:extLst>
              <a:ext uri="{FF2B5EF4-FFF2-40B4-BE49-F238E27FC236}">
                <a16:creationId xmlns:a16="http://schemas.microsoft.com/office/drawing/2014/main" id="{334F0357-8C62-4E83-B4CF-90D8751C50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3561" y="6229748"/>
            <a:ext cx="551961" cy="384349"/>
          </a:xfrm>
          <a:prstGeom prst="rect">
            <a:avLst/>
          </a:prstGeom>
        </p:spPr>
      </p:pic>
      <p:pic>
        <p:nvPicPr>
          <p:cNvPr id="12" name="Graphique 11">
            <a:extLst>
              <a:ext uri="{FF2B5EF4-FFF2-40B4-BE49-F238E27FC236}">
                <a16:creationId xmlns:a16="http://schemas.microsoft.com/office/drawing/2014/main" id="{8C7CE691-5A1D-449C-B5C4-C970AD4C0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499" y="423425"/>
            <a:ext cx="180578" cy="125743"/>
          </a:xfrm>
          <a:prstGeom prst="rect">
            <a:avLst/>
          </a:prstGeom>
        </p:spPr>
      </p:pic>
      <p:pic>
        <p:nvPicPr>
          <p:cNvPr id="13" name="Graphique 12">
            <a:extLst>
              <a:ext uri="{FF2B5EF4-FFF2-40B4-BE49-F238E27FC236}">
                <a16:creationId xmlns:a16="http://schemas.microsoft.com/office/drawing/2014/main" id="{7BD6934B-EA35-4EBC-B337-E12C5510D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15" y="177553"/>
            <a:ext cx="404057" cy="281359"/>
          </a:xfrm>
          <a:prstGeom prst="rect">
            <a:avLst/>
          </a:prstGeom>
        </p:spPr>
      </p:pic>
      <p:sp>
        <p:nvSpPr>
          <p:cNvPr id="14" name="Rectangle 13">
            <a:extLst>
              <a:ext uri="{FF2B5EF4-FFF2-40B4-BE49-F238E27FC236}">
                <a16:creationId xmlns:a16="http://schemas.microsoft.com/office/drawing/2014/main" id="{65AC3A9B-2C09-4F58-9736-42F167654D53}"/>
              </a:ext>
            </a:extLst>
          </p:cNvPr>
          <p:cNvSpPr/>
          <p:nvPr/>
        </p:nvSpPr>
        <p:spPr>
          <a:xfrm>
            <a:off x="4517978" y="3771669"/>
            <a:ext cx="1715041" cy="369332"/>
          </a:xfrm>
          <a:prstGeom prst="rect">
            <a:avLst/>
          </a:prstGeom>
        </p:spPr>
        <p:txBody>
          <a:bodyPr wrap="square">
            <a:spAutoFit/>
          </a:bodyPr>
          <a:lstStyle/>
          <a:p>
            <a:r>
              <a:rPr lang="fr-FR" dirty="0">
                <a:solidFill>
                  <a:schemeClr val="accent5"/>
                </a:solidFill>
                <a:latin typeface="Marianne" panose="02000000000000000000" pitchFamily="50" charset="0"/>
              </a:rPr>
              <a:t>Mars 2025</a:t>
            </a:r>
          </a:p>
        </p:txBody>
      </p:sp>
    </p:spTree>
    <p:extLst>
      <p:ext uri="{BB962C8B-B14F-4D97-AF65-F5344CB8AC3E}">
        <p14:creationId xmlns:p14="http://schemas.microsoft.com/office/powerpoint/2010/main" val="15107000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a:t>
            </a:r>
            <a:r>
              <a:rPr lang="fr-FR" dirty="0" err="1">
                <a:latin typeface="Marianne" panose="02000000000000000000" pitchFamily="50" charset="0"/>
              </a:rPr>
              <a:t>print</a:t>
            </a:r>
            <a:r>
              <a:rPr lang="fr-FR" dirty="0">
                <a:latin typeface="Marianne" panose="02000000000000000000" pitchFamily="50" charset="0"/>
              </a:rPr>
              <a:t> -</a:t>
            </a: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6" name="Espace réservé du texte 1">
            <a:extLst>
              <a:ext uri="{FF2B5EF4-FFF2-40B4-BE49-F238E27FC236}">
                <a16:creationId xmlns:a16="http://schemas.microsoft.com/office/drawing/2014/main" id="{4891A9BC-D477-4FDA-80BE-15D0AF16879E}"/>
              </a:ext>
            </a:extLst>
          </p:cNvPr>
          <p:cNvSpPr txBox="1">
            <a:spLocks/>
          </p:cNvSpPr>
          <p:nvPr/>
        </p:nvSpPr>
        <p:spPr>
          <a:xfrm>
            <a:off x="4948963" y="366721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33" name="Espace réservé du texte 1">
            <a:extLst>
              <a:ext uri="{FF2B5EF4-FFF2-40B4-BE49-F238E27FC236}">
                <a16:creationId xmlns:a16="http://schemas.microsoft.com/office/drawing/2014/main" id="{D2B31849-44B0-4083-8D5B-EA54733FDF48}"/>
              </a:ext>
            </a:extLst>
          </p:cNvPr>
          <p:cNvSpPr txBox="1">
            <a:spLocks/>
          </p:cNvSpPr>
          <p:nvPr/>
        </p:nvSpPr>
        <p:spPr>
          <a:xfrm>
            <a:off x="4948963" y="1504483"/>
            <a:ext cx="2879074"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Pour un contraste du texte optimal</a:t>
            </a:r>
          </a:p>
        </p:txBody>
      </p:sp>
      <p:sp>
        <p:nvSpPr>
          <p:cNvPr id="34" name="Rectangle 33">
            <a:extLst>
              <a:ext uri="{FF2B5EF4-FFF2-40B4-BE49-F238E27FC236}">
                <a16:creationId xmlns:a16="http://schemas.microsoft.com/office/drawing/2014/main" id="{77F79C9A-7AC8-45F1-8798-E9093E8C09EB}"/>
              </a:ext>
            </a:extLst>
          </p:cNvPr>
          <p:cNvSpPr/>
          <p:nvPr/>
        </p:nvSpPr>
        <p:spPr>
          <a:xfrm>
            <a:off x="4948963" y="1907155"/>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5" name="Groupe 34">
            <a:extLst>
              <a:ext uri="{FF2B5EF4-FFF2-40B4-BE49-F238E27FC236}">
                <a16:creationId xmlns:a16="http://schemas.microsoft.com/office/drawing/2014/main" id="{BBEDD566-22A4-40CD-9DC1-C95791D26951}"/>
              </a:ext>
            </a:extLst>
          </p:cNvPr>
          <p:cNvGrpSpPr/>
          <p:nvPr/>
        </p:nvGrpSpPr>
        <p:grpSpPr>
          <a:xfrm>
            <a:off x="6457438" y="1881989"/>
            <a:ext cx="2820786" cy="657472"/>
            <a:chOff x="6381937" y="917255"/>
            <a:chExt cx="2820786" cy="657472"/>
          </a:xfrm>
        </p:grpSpPr>
        <p:sp>
          <p:nvSpPr>
            <p:cNvPr id="36" name="Espace réservé du texte 1">
              <a:extLst>
                <a:ext uri="{FF2B5EF4-FFF2-40B4-BE49-F238E27FC236}">
                  <a16:creationId xmlns:a16="http://schemas.microsoft.com/office/drawing/2014/main" id="{9509FB9A-13D2-4957-90D7-6D58B45C894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37" name="ZoneTexte 36">
              <a:extLst>
                <a:ext uri="{FF2B5EF4-FFF2-40B4-BE49-F238E27FC236}">
                  <a16:creationId xmlns:a16="http://schemas.microsoft.com/office/drawing/2014/main" id="{3DC3F3A7-1EAC-4554-AE00-A7E7D6833CD6}"/>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C 0 / M 0 / J 0 / N 100</a:t>
              </a:r>
            </a:p>
          </p:txBody>
        </p:sp>
      </p:grpSp>
      <p:sp>
        <p:nvSpPr>
          <p:cNvPr id="38" name="Rectangle 37">
            <a:extLst>
              <a:ext uri="{FF2B5EF4-FFF2-40B4-BE49-F238E27FC236}">
                <a16:creationId xmlns:a16="http://schemas.microsoft.com/office/drawing/2014/main" id="{6B6558C5-7560-4DFD-83D3-931424BC30E0}"/>
              </a:ext>
            </a:extLst>
          </p:cNvPr>
          <p:cNvSpPr/>
          <p:nvPr/>
        </p:nvSpPr>
        <p:spPr>
          <a:xfrm>
            <a:off x="4948963" y="2680341"/>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9" name="Groupe 38">
            <a:extLst>
              <a:ext uri="{FF2B5EF4-FFF2-40B4-BE49-F238E27FC236}">
                <a16:creationId xmlns:a16="http://schemas.microsoft.com/office/drawing/2014/main" id="{C55B8E9E-21CB-40A6-AA46-489AB4BCA341}"/>
              </a:ext>
            </a:extLst>
          </p:cNvPr>
          <p:cNvGrpSpPr/>
          <p:nvPr/>
        </p:nvGrpSpPr>
        <p:grpSpPr>
          <a:xfrm>
            <a:off x="6457437" y="2655175"/>
            <a:ext cx="3424793" cy="657472"/>
            <a:chOff x="6381936" y="1690441"/>
            <a:chExt cx="3424793" cy="657472"/>
          </a:xfrm>
        </p:grpSpPr>
        <p:sp>
          <p:nvSpPr>
            <p:cNvPr id="40" name="Espace réservé du texte 1">
              <a:extLst>
                <a:ext uri="{FF2B5EF4-FFF2-40B4-BE49-F238E27FC236}">
                  <a16:creationId xmlns:a16="http://schemas.microsoft.com/office/drawing/2014/main" id="{5ADB7763-EDED-48FD-BD0C-97AAF05FA705}"/>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41" name="ZoneTexte 40">
              <a:extLst>
                <a:ext uri="{FF2B5EF4-FFF2-40B4-BE49-F238E27FC236}">
                  <a16:creationId xmlns:a16="http://schemas.microsoft.com/office/drawing/2014/main" id="{F90E2BA5-636D-4B2A-A98E-3C9F6A3D4DAE}"/>
                </a:ext>
              </a:extLst>
            </p:cNvPr>
            <p:cNvSpPr txBox="1"/>
            <p:nvPr/>
          </p:nvSpPr>
          <p:spPr>
            <a:xfrm>
              <a:off x="6381936" y="1978581"/>
              <a:ext cx="3424793" cy="369332"/>
            </a:xfrm>
            <a:prstGeom prst="rect">
              <a:avLst/>
            </a:prstGeom>
            <a:noFill/>
          </p:spPr>
          <p:txBody>
            <a:bodyPr wrap="square" rtlCol="0">
              <a:spAutoFit/>
            </a:bodyPr>
            <a:lstStyle/>
            <a:p>
              <a:r>
                <a:rPr lang="fr-FR" b="1" dirty="0">
                  <a:latin typeface="Marianne" panose="02000000000000000000" pitchFamily="50" charset="0"/>
                </a:rPr>
                <a:t>C 0 / M 0/ J 0 / N 0</a:t>
              </a:r>
            </a:p>
          </p:txBody>
        </p:sp>
      </p:grpSp>
      <p:sp>
        <p:nvSpPr>
          <p:cNvPr id="42" name="Rectangle 41">
            <a:extLst>
              <a:ext uri="{FF2B5EF4-FFF2-40B4-BE49-F238E27FC236}">
                <a16:creationId xmlns:a16="http://schemas.microsoft.com/office/drawing/2014/main" id="{B0EC2BF1-4F8F-401E-8E9D-38D8A4533BA8}"/>
              </a:ext>
            </a:extLst>
          </p:cNvPr>
          <p:cNvSpPr/>
          <p:nvPr/>
        </p:nvSpPr>
        <p:spPr>
          <a:xfrm>
            <a:off x="4764947" y="1375795"/>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0B896C3-F892-4379-B496-5361177F74D1}"/>
              </a:ext>
            </a:extLst>
          </p:cNvPr>
          <p:cNvSpPr/>
          <p:nvPr/>
        </p:nvSpPr>
        <p:spPr>
          <a:xfrm>
            <a:off x="4757956" y="3625443"/>
            <a:ext cx="6753137" cy="172807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
            <a:extLst>
              <a:ext uri="{FF2B5EF4-FFF2-40B4-BE49-F238E27FC236}">
                <a16:creationId xmlns:a16="http://schemas.microsoft.com/office/drawing/2014/main" id="{6ECAB9AB-4A00-4BBE-BD52-A771F3DFB0CD}"/>
              </a:ext>
            </a:extLst>
          </p:cNvPr>
          <p:cNvSpPr txBox="1">
            <a:spLocks/>
          </p:cNvSpPr>
          <p:nvPr/>
        </p:nvSpPr>
        <p:spPr>
          <a:xfrm>
            <a:off x="6557351" y="4006794"/>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a:t>
            </a:r>
          </a:p>
        </p:txBody>
      </p:sp>
      <p:sp>
        <p:nvSpPr>
          <p:cNvPr id="21" name="ZoneTexte 20">
            <a:extLst>
              <a:ext uri="{FF2B5EF4-FFF2-40B4-BE49-F238E27FC236}">
                <a16:creationId xmlns:a16="http://schemas.microsoft.com/office/drawing/2014/main" id="{FB448F4A-127F-4577-94DD-60CE13F6A479}"/>
              </a:ext>
            </a:extLst>
          </p:cNvPr>
          <p:cNvSpPr txBox="1"/>
          <p:nvPr/>
        </p:nvSpPr>
        <p:spPr>
          <a:xfrm>
            <a:off x="7665534" y="4330777"/>
            <a:ext cx="3283111" cy="369332"/>
          </a:xfrm>
          <a:prstGeom prst="rect">
            <a:avLst/>
          </a:prstGeom>
          <a:noFill/>
        </p:spPr>
        <p:txBody>
          <a:bodyPr wrap="square" rtlCol="0">
            <a:spAutoFit/>
          </a:bodyPr>
          <a:lstStyle/>
          <a:p>
            <a:r>
              <a:rPr lang="fr-FR" b="1" dirty="0">
                <a:latin typeface="Marianne" panose="02000000000000000000" pitchFamily="50" charset="0"/>
              </a:rPr>
              <a:t>C 75 / M 3 / J 54 / N 0</a:t>
            </a:r>
          </a:p>
        </p:txBody>
      </p:sp>
      <p:sp>
        <p:nvSpPr>
          <p:cNvPr id="23" name="Rectangle 22">
            <a:extLst>
              <a:ext uri="{FF2B5EF4-FFF2-40B4-BE49-F238E27FC236}">
                <a16:creationId xmlns:a16="http://schemas.microsoft.com/office/drawing/2014/main" id="{A372C51D-9DAC-4314-B727-1C6E30FA9100}"/>
              </a:ext>
            </a:extLst>
          </p:cNvPr>
          <p:cNvSpPr/>
          <p:nvPr/>
        </p:nvSpPr>
        <p:spPr>
          <a:xfrm>
            <a:off x="4952198" y="4333553"/>
            <a:ext cx="759844" cy="31700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FFADF21C-F961-4F6B-886B-614836FDDBDD}"/>
              </a:ext>
            </a:extLst>
          </p:cNvPr>
          <p:cNvSpPr txBox="1"/>
          <p:nvPr/>
        </p:nvSpPr>
        <p:spPr>
          <a:xfrm>
            <a:off x="7687908" y="4723013"/>
            <a:ext cx="3283111" cy="369332"/>
          </a:xfrm>
          <a:prstGeom prst="rect">
            <a:avLst/>
          </a:prstGeom>
          <a:noFill/>
        </p:spPr>
        <p:txBody>
          <a:bodyPr wrap="square" rtlCol="0">
            <a:spAutoFit/>
          </a:bodyPr>
          <a:lstStyle/>
          <a:p>
            <a:r>
              <a:rPr lang="fr-FR" b="1" dirty="0">
                <a:latin typeface="Marianne" panose="02000000000000000000" pitchFamily="50" charset="0"/>
              </a:rPr>
              <a:t>C 82 / M20 / J 55 / N 4</a:t>
            </a:r>
          </a:p>
        </p:txBody>
      </p:sp>
      <p:sp>
        <p:nvSpPr>
          <p:cNvPr id="25" name="Rectangle 24">
            <a:extLst>
              <a:ext uri="{FF2B5EF4-FFF2-40B4-BE49-F238E27FC236}">
                <a16:creationId xmlns:a16="http://schemas.microsoft.com/office/drawing/2014/main" id="{127085B7-D551-4B42-9422-9BF2DA5C417E}"/>
              </a:ext>
            </a:extLst>
          </p:cNvPr>
          <p:cNvSpPr/>
          <p:nvPr/>
        </p:nvSpPr>
        <p:spPr>
          <a:xfrm>
            <a:off x="6603468" y="4330777"/>
            <a:ext cx="1134991" cy="369332"/>
          </a:xfrm>
          <a:prstGeom prst="rect">
            <a:avLst/>
          </a:prstGeom>
        </p:spPr>
        <p:txBody>
          <a:bodyPr wrap="none">
            <a:spAutoFit/>
          </a:bodyPr>
          <a:lstStyle/>
          <a:p>
            <a:r>
              <a:rPr lang="fr-FR" b="1" dirty="0">
                <a:solidFill>
                  <a:schemeClr val="tx2"/>
                </a:solidFill>
                <a:latin typeface="Marianne" panose="02000000000000000000" pitchFamily="50" charset="0"/>
              </a:rPr>
              <a:t>#21ab8e</a:t>
            </a:r>
          </a:p>
        </p:txBody>
      </p:sp>
      <p:sp>
        <p:nvSpPr>
          <p:cNvPr id="27" name="Rectangle 26">
            <a:extLst>
              <a:ext uri="{FF2B5EF4-FFF2-40B4-BE49-F238E27FC236}">
                <a16:creationId xmlns:a16="http://schemas.microsoft.com/office/drawing/2014/main" id="{4691980E-7EF8-4C0A-A09D-D05FF68BE1DA}"/>
              </a:ext>
            </a:extLst>
          </p:cNvPr>
          <p:cNvSpPr/>
          <p:nvPr/>
        </p:nvSpPr>
        <p:spPr>
          <a:xfrm>
            <a:off x="6603468" y="4736283"/>
            <a:ext cx="1146276" cy="369332"/>
          </a:xfrm>
          <a:prstGeom prst="rect">
            <a:avLst/>
          </a:prstGeom>
        </p:spPr>
        <p:txBody>
          <a:bodyPr wrap="none">
            <a:spAutoFit/>
          </a:bodyPr>
          <a:lstStyle/>
          <a:p>
            <a:r>
              <a:rPr lang="fr-FR" b="1" dirty="0">
                <a:solidFill>
                  <a:schemeClr val="tx2"/>
                </a:solidFill>
                <a:latin typeface="Marianne" panose="02000000000000000000" pitchFamily="50" charset="0"/>
              </a:rPr>
              <a:t>#009081</a:t>
            </a:r>
          </a:p>
        </p:txBody>
      </p:sp>
      <p:sp>
        <p:nvSpPr>
          <p:cNvPr id="31" name="Rectangle 30">
            <a:extLst>
              <a:ext uri="{FF2B5EF4-FFF2-40B4-BE49-F238E27FC236}">
                <a16:creationId xmlns:a16="http://schemas.microsoft.com/office/drawing/2014/main" id="{BAA796AC-35C1-4AE7-9B26-777A6C23ED13}"/>
              </a:ext>
            </a:extLst>
          </p:cNvPr>
          <p:cNvSpPr/>
          <p:nvPr/>
        </p:nvSpPr>
        <p:spPr>
          <a:xfrm>
            <a:off x="4958448" y="4746522"/>
            <a:ext cx="759844" cy="317004"/>
          </a:xfrm>
          <a:prstGeom prst="rect">
            <a:avLst/>
          </a:prstGeom>
          <a:solidFill>
            <a:srgbClr val="009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7468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web -</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6381937" y="5068406"/>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4873462" y="4665734"/>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14" name="Espace réservé du texte 1">
            <a:extLst>
              <a:ext uri="{FF2B5EF4-FFF2-40B4-BE49-F238E27FC236}">
                <a16:creationId xmlns:a16="http://schemas.microsoft.com/office/drawing/2014/main" id="{9116DE42-E768-47BA-8425-E569E08360D7}"/>
              </a:ext>
            </a:extLst>
          </p:cNvPr>
          <p:cNvSpPr txBox="1">
            <a:spLocks/>
          </p:cNvSpPr>
          <p:nvPr/>
        </p:nvSpPr>
        <p:spPr>
          <a:xfrm>
            <a:off x="4873462" y="2702479"/>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16" name="Rectangle 15">
            <a:extLst>
              <a:ext uri="{FF2B5EF4-FFF2-40B4-BE49-F238E27FC236}">
                <a16:creationId xmlns:a16="http://schemas.microsoft.com/office/drawing/2014/main" id="{98312E48-6E71-42E3-8F8A-92E26327E50B}"/>
              </a:ext>
            </a:extLst>
          </p:cNvPr>
          <p:cNvSpPr/>
          <p:nvPr/>
        </p:nvSpPr>
        <p:spPr>
          <a:xfrm>
            <a:off x="4873462" y="5068405"/>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E3A77"/>
              </a:solidFill>
            </a:endParaRPr>
          </a:p>
        </p:txBody>
      </p:sp>
      <p:sp>
        <p:nvSpPr>
          <p:cNvPr id="11" name="Espace réservé du texte 1">
            <a:extLst>
              <a:ext uri="{FF2B5EF4-FFF2-40B4-BE49-F238E27FC236}">
                <a16:creationId xmlns:a16="http://schemas.microsoft.com/office/drawing/2014/main" id="{3EB47AFA-94A1-4429-8B1F-021DAB57AE5B}"/>
              </a:ext>
            </a:extLst>
          </p:cNvPr>
          <p:cNvSpPr txBox="1">
            <a:spLocks/>
          </p:cNvSpPr>
          <p:nvPr/>
        </p:nvSpPr>
        <p:spPr>
          <a:xfrm>
            <a:off x="6478615" y="3071728"/>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a:t>
            </a:r>
          </a:p>
        </p:txBody>
      </p:sp>
      <p:sp>
        <p:nvSpPr>
          <p:cNvPr id="19" name="ZoneTexte 18">
            <a:extLst>
              <a:ext uri="{FF2B5EF4-FFF2-40B4-BE49-F238E27FC236}">
                <a16:creationId xmlns:a16="http://schemas.microsoft.com/office/drawing/2014/main" id="{3387193E-45B9-4F56-B7F2-CCE7A687C1EA}"/>
              </a:ext>
            </a:extLst>
          </p:cNvPr>
          <p:cNvSpPr txBox="1"/>
          <p:nvPr/>
        </p:nvSpPr>
        <p:spPr>
          <a:xfrm>
            <a:off x="7586798" y="3395711"/>
            <a:ext cx="3283111" cy="369332"/>
          </a:xfrm>
          <a:prstGeom prst="rect">
            <a:avLst/>
          </a:prstGeom>
          <a:noFill/>
        </p:spPr>
        <p:txBody>
          <a:bodyPr wrap="square" rtlCol="0">
            <a:spAutoFit/>
          </a:bodyPr>
          <a:lstStyle/>
          <a:p>
            <a:r>
              <a:rPr lang="fr-FR" b="1" dirty="0">
                <a:latin typeface="Marianne" panose="02000000000000000000" pitchFamily="50" charset="0"/>
              </a:rPr>
              <a:t>R 33 / V 171 / B 142</a:t>
            </a:r>
          </a:p>
        </p:txBody>
      </p:sp>
      <p:sp>
        <p:nvSpPr>
          <p:cNvPr id="21" name="ZoneTexte 20">
            <a:extLst>
              <a:ext uri="{FF2B5EF4-FFF2-40B4-BE49-F238E27FC236}">
                <a16:creationId xmlns:a16="http://schemas.microsoft.com/office/drawing/2014/main" id="{2763077F-7FE4-4E41-85CD-A5EF4886ECEA}"/>
              </a:ext>
            </a:extLst>
          </p:cNvPr>
          <p:cNvSpPr txBox="1"/>
          <p:nvPr/>
        </p:nvSpPr>
        <p:spPr>
          <a:xfrm>
            <a:off x="6415492" y="5356546"/>
            <a:ext cx="2342613" cy="369332"/>
          </a:xfrm>
          <a:prstGeom prst="rect">
            <a:avLst/>
          </a:prstGeom>
          <a:noFill/>
        </p:spPr>
        <p:txBody>
          <a:bodyPr wrap="square" rtlCol="0">
            <a:spAutoFit/>
          </a:bodyPr>
          <a:lstStyle/>
          <a:p>
            <a:r>
              <a:rPr lang="fr-FR" b="1" dirty="0">
                <a:latin typeface="Marianne" panose="02000000000000000000" pitchFamily="50" charset="0"/>
              </a:rPr>
              <a:t>R 0 / V 0 / </a:t>
            </a:r>
            <a:r>
              <a:rPr lang="fr-FR" b="1">
                <a:latin typeface="Marianne" panose="02000000000000000000" pitchFamily="50" charset="0"/>
              </a:rPr>
              <a:t>B 145</a:t>
            </a:r>
            <a:endParaRPr lang="fr-FR" b="1" dirty="0">
              <a:latin typeface="Marianne" panose="02000000000000000000" pitchFamily="50" charset="0"/>
            </a:endParaRP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3" name="Rectangle 22">
            <a:extLst>
              <a:ext uri="{FF2B5EF4-FFF2-40B4-BE49-F238E27FC236}">
                <a16:creationId xmlns:a16="http://schemas.microsoft.com/office/drawing/2014/main" id="{B35B1118-CC36-45B9-BEF6-2A34BAFE4BEB}"/>
              </a:ext>
            </a:extLst>
          </p:cNvPr>
          <p:cNvSpPr/>
          <p:nvPr/>
        </p:nvSpPr>
        <p:spPr>
          <a:xfrm>
            <a:off x="4873462" y="3398487"/>
            <a:ext cx="759844" cy="31700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texte 1">
            <a:extLst>
              <a:ext uri="{FF2B5EF4-FFF2-40B4-BE49-F238E27FC236}">
                <a16:creationId xmlns:a16="http://schemas.microsoft.com/office/drawing/2014/main" id="{B9C7D55C-2ED1-4045-9608-37E9C8AE35A1}"/>
              </a:ext>
            </a:extLst>
          </p:cNvPr>
          <p:cNvSpPr txBox="1">
            <a:spLocks/>
          </p:cNvSpPr>
          <p:nvPr/>
        </p:nvSpPr>
        <p:spPr>
          <a:xfrm>
            <a:off x="4873461" y="539749"/>
            <a:ext cx="5411441"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Couleurs de base pour booster la lisibilité, le contraste</a:t>
            </a:r>
          </a:p>
        </p:txBody>
      </p:sp>
      <p:sp>
        <p:nvSpPr>
          <p:cNvPr id="27" name="Rectangle 26">
            <a:extLst>
              <a:ext uri="{FF2B5EF4-FFF2-40B4-BE49-F238E27FC236}">
                <a16:creationId xmlns:a16="http://schemas.microsoft.com/office/drawing/2014/main" id="{7C814812-0FB5-4E3F-9C93-3C6B488AFF5B}"/>
              </a:ext>
            </a:extLst>
          </p:cNvPr>
          <p:cNvSpPr/>
          <p:nvPr/>
        </p:nvSpPr>
        <p:spPr>
          <a:xfrm>
            <a:off x="4873462" y="942421"/>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6" name="Groupe 5">
            <a:extLst>
              <a:ext uri="{FF2B5EF4-FFF2-40B4-BE49-F238E27FC236}">
                <a16:creationId xmlns:a16="http://schemas.microsoft.com/office/drawing/2014/main" id="{79C1EC4D-2B37-420B-8E90-CECF3E46A03B}"/>
              </a:ext>
            </a:extLst>
          </p:cNvPr>
          <p:cNvGrpSpPr/>
          <p:nvPr/>
        </p:nvGrpSpPr>
        <p:grpSpPr>
          <a:xfrm>
            <a:off x="6381937" y="917255"/>
            <a:ext cx="2820786" cy="657472"/>
            <a:chOff x="6381937" y="917255"/>
            <a:chExt cx="2820786" cy="657472"/>
          </a:xfrm>
        </p:grpSpPr>
        <p:sp>
          <p:nvSpPr>
            <p:cNvPr id="25" name="Espace réservé du texte 1">
              <a:extLst>
                <a:ext uri="{FF2B5EF4-FFF2-40B4-BE49-F238E27FC236}">
                  <a16:creationId xmlns:a16="http://schemas.microsoft.com/office/drawing/2014/main" id="{2F212992-2FF5-45B0-970A-D81EDFA438A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28" name="ZoneTexte 27">
              <a:extLst>
                <a:ext uri="{FF2B5EF4-FFF2-40B4-BE49-F238E27FC236}">
                  <a16:creationId xmlns:a16="http://schemas.microsoft.com/office/drawing/2014/main" id="{BC2FF70B-3490-40A3-A500-299A8CBA9EB4}"/>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R 0 / V 0 / B 0</a:t>
              </a:r>
            </a:p>
          </p:txBody>
        </p:sp>
      </p:grpSp>
      <p:sp>
        <p:nvSpPr>
          <p:cNvPr id="33" name="Rectangle 32">
            <a:extLst>
              <a:ext uri="{FF2B5EF4-FFF2-40B4-BE49-F238E27FC236}">
                <a16:creationId xmlns:a16="http://schemas.microsoft.com/office/drawing/2014/main" id="{97F131A6-90B9-461E-A4E2-9535C5DC308D}"/>
              </a:ext>
            </a:extLst>
          </p:cNvPr>
          <p:cNvSpPr/>
          <p:nvPr/>
        </p:nvSpPr>
        <p:spPr>
          <a:xfrm>
            <a:off x="4873462" y="1715607"/>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5" name="Groupe 4">
            <a:extLst>
              <a:ext uri="{FF2B5EF4-FFF2-40B4-BE49-F238E27FC236}">
                <a16:creationId xmlns:a16="http://schemas.microsoft.com/office/drawing/2014/main" id="{AD05AFCA-F5CA-4F89-9989-93C3FDE61B83}"/>
              </a:ext>
            </a:extLst>
          </p:cNvPr>
          <p:cNvGrpSpPr/>
          <p:nvPr/>
        </p:nvGrpSpPr>
        <p:grpSpPr>
          <a:xfrm>
            <a:off x="6381937" y="1690441"/>
            <a:ext cx="2820786" cy="657472"/>
            <a:chOff x="6381937" y="1690441"/>
            <a:chExt cx="2820786" cy="657472"/>
          </a:xfrm>
        </p:grpSpPr>
        <p:sp>
          <p:nvSpPr>
            <p:cNvPr id="34" name="Espace réservé du texte 1">
              <a:extLst>
                <a:ext uri="{FF2B5EF4-FFF2-40B4-BE49-F238E27FC236}">
                  <a16:creationId xmlns:a16="http://schemas.microsoft.com/office/drawing/2014/main" id="{9129F7D8-686B-448F-A1DE-72ADBDADFF5E}"/>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35" name="ZoneTexte 34">
              <a:extLst>
                <a:ext uri="{FF2B5EF4-FFF2-40B4-BE49-F238E27FC236}">
                  <a16:creationId xmlns:a16="http://schemas.microsoft.com/office/drawing/2014/main" id="{58E1E322-BCE6-49BC-BD1D-B3C02655D291}"/>
                </a:ext>
              </a:extLst>
            </p:cNvPr>
            <p:cNvSpPr txBox="1"/>
            <p:nvPr/>
          </p:nvSpPr>
          <p:spPr>
            <a:xfrm>
              <a:off x="6381937" y="1978581"/>
              <a:ext cx="2820786" cy="369332"/>
            </a:xfrm>
            <a:prstGeom prst="rect">
              <a:avLst/>
            </a:prstGeom>
            <a:noFill/>
          </p:spPr>
          <p:txBody>
            <a:bodyPr wrap="square" rtlCol="0">
              <a:spAutoFit/>
            </a:bodyPr>
            <a:lstStyle/>
            <a:p>
              <a:r>
                <a:rPr lang="fr-FR" b="1" dirty="0">
                  <a:latin typeface="Marianne" panose="02000000000000000000" pitchFamily="50" charset="0"/>
                </a:rPr>
                <a:t>R 255 / V255 / B255</a:t>
              </a:r>
            </a:p>
          </p:txBody>
        </p:sp>
      </p:grpSp>
      <p:sp>
        <p:nvSpPr>
          <p:cNvPr id="3" name="Rectangle 2">
            <a:extLst>
              <a:ext uri="{FF2B5EF4-FFF2-40B4-BE49-F238E27FC236}">
                <a16:creationId xmlns:a16="http://schemas.microsoft.com/office/drawing/2014/main" id="{DC646C9B-FA04-476E-8D00-0D4E73CA5A46}"/>
              </a:ext>
            </a:extLst>
          </p:cNvPr>
          <p:cNvSpPr/>
          <p:nvPr/>
        </p:nvSpPr>
        <p:spPr>
          <a:xfrm>
            <a:off x="4689446" y="411061"/>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EE567D67-6129-4C8B-9A96-BADC3A94BE3E}"/>
              </a:ext>
            </a:extLst>
          </p:cNvPr>
          <p:cNvSpPr/>
          <p:nvPr/>
        </p:nvSpPr>
        <p:spPr>
          <a:xfrm>
            <a:off x="4682455" y="2660710"/>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3EF2B560-87AF-4A13-AE2D-3C3825BC9C84}"/>
              </a:ext>
            </a:extLst>
          </p:cNvPr>
          <p:cNvSpPr/>
          <p:nvPr/>
        </p:nvSpPr>
        <p:spPr>
          <a:xfrm>
            <a:off x="4692242" y="4465741"/>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7D1939A6-5B5B-49D1-A4C2-1E1AC88A779F}"/>
              </a:ext>
            </a:extLst>
          </p:cNvPr>
          <p:cNvSpPr txBox="1"/>
          <p:nvPr/>
        </p:nvSpPr>
        <p:spPr>
          <a:xfrm>
            <a:off x="7609172" y="3787947"/>
            <a:ext cx="3283111" cy="369332"/>
          </a:xfrm>
          <a:prstGeom prst="rect">
            <a:avLst/>
          </a:prstGeom>
          <a:noFill/>
        </p:spPr>
        <p:txBody>
          <a:bodyPr wrap="square" rtlCol="0">
            <a:spAutoFit/>
          </a:bodyPr>
          <a:lstStyle/>
          <a:p>
            <a:r>
              <a:rPr lang="fr-FR" b="1" dirty="0">
                <a:latin typeface="Marianne" panose="02000000000000000000" pitchFamily="50" charset="0"/>
              </a:rPr>
              <a:t>R 0 / V 144 / B 129</a:t>
            </a:r>
          </a:p>
        </p:txBody>
      </p:sp>
      <p:sp>
        <p:nvSpPr>
          <p:cNvPr id="7" name="Rectangle 6">
            <a:extLst>
              <a:ext uri="{FF2B5EF4-FFF2-40B4-BE49-F238E27FC236}">
                <a16:creationId xmlns:a16="http://schemas.microsoft.com/office/drawing/2014/main" id="{D9D557F0-AE60-465D-8AE2-2F5E15B02CAC}"/>
              </a:ext>
            </a:extLst>
          </p:cNvPr>
          <p:cNvSpPr/>
          <p:nvPr/>
        </p:nvSpPr>
        <p:spPr>
          <a:xfrm>
            <a:off x="6524732" y="3395711"/>
            <a:ext cx="1134991" cy="369332"/>
          </a:xfrm>
          <a:prstGeom prst="rect">
            <a:avLst/>
          </a:prstGeom>
        </p:spPr>
        <p:txBody>
          <a:bodyPr wrap="none">
            <a:spAutoFit/>
          </a:bodyPr>
          <a:lstStyle/>
          <a:p>
            <a:r>
              <a:rPr lang="fr-FR" b="1" dirty="0">
                <a:solidFill>
                  <a:schemeClr val="tx2"/>
                </a:solidFill>
                <a:latin typeface="Marianne" panose="02000000000000000000" pitchFamily="50" charset="0"/>
              </a:rPr>
              <a:t>#21ab8e</a:t>
            </a:r>
          </a:p>
        </p:txBody>
      </p:sp>
      <p:sp>
        <p:nvSpPr>
          <p:cNvPr id="31" name="Rectangle 30">
            <a:extLst>
              <a:ext uri="{FF2B5EF4-FFF2-40B4-BE49-F238E27FC236}">
                <a16:creationId xmlns:a16="http://schemas.microsoft.com/office/drawing/2014/main" id="{2E3D5DD5-5E0C-45C3-87A6-FA2B7E2FCDD9}"/>
              </a:ext>
            </a:extLst>
          </p:cNvPr>
          <p:cNvSpPr/>
          <p:nvPr/>
        </p:nvSpPr>
        <p:spPr>
          <a:xfrm>
            <a:off x="6524732" y="3801217"/>
            <a:ext cx="1146276" cy="369332"/>
          </a:xfrm>
          <a:prstGeom prst="rect">
            <a:avLst/>
          </a:prstGeom>
        </p:spPr>
        <p:txBody>
          <a:bodyPr wrap="none">
            <a:spAutoFit/>
          </a:bodyPr>
          <a:lstStyle/>
          <a:p>
            <a:r>
              <a:rPr lang="fr-FR" b="1" dirty="0">
                <a:solidFill>
                  <a:schemeClr val="tx2"/>
                </a:solidFill>
                <a:latin typeface="Marianne" panose="02000000000000000000" pitchFamily="50" charset="0"/>
              </a:rPr>
              <a:t>#009081</a:t>
            </a:r>
          </a:p>
        </p:txBody>
      </p:sp>
      <p:sp>
        <p:nvSpPr>
          <p:cNvPr id="32" name="Rectangle 31">
            <a:extLst>
              <a:ext uri="{FF2B5EF4-FFF2-40B4-BE49-F238E27FC236}">
                <a16:creationId xmlns:a16="http://schemas.microsoft.com/office/drawing/2014/main" id="{86B24585-2024-4332-AFE9-B02485E0570F}"/>
              </a:ext>
            </a:extLst>
          </p:cNvPr>
          <p:cNvSpPr/>
          <p:nvPr/>
        </p:nvSpPr>
        <p:spPr>
          <a:xfrm>
            <a:off x="4879712" y="3811456"/>
            <a:ext cx="759844" cy="317004"/>
          </a:xfrm>
          <a:prstGeom prst="rect">
            <a:avLst/>
          </a:prstGeom>
          <a:solidFill>
            <a:srgbClr val="009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7688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vidéo -</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6540397" y="4859884"/>
            <a:ext cx="3820007"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800" dirty="0">
                <a:latin typeface="Marianne" panose="02000000000000000000" pitchFamily="50" charset="0"/>
              </a:rPr>
              <a:t>JAUNE MAÏS #fbe769</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5013887" y="4605350"/>
            <a:ext cx="5816299" cy="268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tertiaire pour dynamiser et équilibrer les outils avec parcimonie  	</a:t>
            </a:r>
          </a:p>
        </p:txBody>
      </p:sp>
      <p:sp>
        <p:nvSpPr>
          <p:cNvPr id="18" name="ZoneTexte 17">
            <a:extLst>
              <a:ext uri="{FF2B5EF4-FFF2-40B4-BE49-F238E27FC236}">
                <a16:creationId xmlns:a16="http://schemas.microsoft.com/office/drawing/2014/main" id="{3B7BE3AD-261E-4740-9A7B-C6A47B373FE7}"/>
              </a:ext>
            </a:extLst>
          </p:cNvPr>
          <p:cNvSpPr txBox="1"/>
          <p:nvPr/>
        </p:nvSpPr>
        <p:spPr>
          <a:xfrm>
            <a:off x="6523619" y="5212805"/>
            <a:ext cx="2185375" cy="369332"/>
          </a:xfrm>
          <a:prstGeom prst="rect">
            <a:avLst/>
          </a:prstGeom>
          <a:noFill/>
        </p:spPr>
        <p:txBody>
          <a:bodyPr wrap="square" rtlCol="0">
            <a:spAutoFit/>
          </a:bodyPr>
          <a:lstStyle/>
          <a:p>
            <a:r>
              <a:rPr lang="fr-FR" b="1" dirty="0">
                <a:latin typeface="Marianne" panose="02000000000000000000" pitchFamily="50" charset="0"/>
              </a:rPr>
              <a:t>R 251 V 231  B 105</a:t>
            </a:r>
          </a:p>
        </p:txBody>
      </p:sp>
      <p:sp>
        <p:nvSpPr>
          <p:cNvPr id="20" name="Rectangle 19">
            <a:extLst>
              <a:ext uri="{FF2B5EF4-FFF2-40B4-BE49-F238E27FC236}">
                <a16:creationId xmlns:a16="http://schemas.microsoft.com/office/drawing/2014/main" id="{D441247A-D5E4-4DEA-9925-50DA665A6E12}"/>
              </a:ext>
            </a:extLst>
          </p:cNvPr>
          <p:cNvSpPr/>
          <p:nvPr/>
        </p:nvSpPr>
        <p:spPr>
          <a:xfrm>
            <a:off x="5013544" y="4916175"/>
            <a:ext cx="759844" cy="570144"/>
          </a:xfrm>
          <a:prstGeom prst="rect">
            <a:avLst/>
          </a:prstGeom>
          <a:solidFill>
            <a:srgbClr val="FBE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4" name="Espace réservé du texte 1">
            <a:extLst>
              <a:ext uri="{FF2B5EF4-FFF2-40B4-BE49-F238E27FC236}">
                <a16:creationId xmlns:a16="http://schemas.microsoft.com/office/drawing/2014/main" id="{95DCDAD2-C6A0-4C58-95D9-CAFA2CDB621C}"/>
              </a:ext>
            </a:extLst>
          </p:cNvPr>
          <p:cNvSpPr txBox="1">
            <a:spLocks/>
          </p:cNvSpPr>
          <p:nvPr/>
        </p:nvSpPr>
        <p:spPr>
          <a:xfrm>
            <a:off x="6524550" y="3206050"/>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25" name="Espace réservé du texte 1">
            <a:extLst>
              <a:ext uri="{FF2B5EF4-FFF2-40B4-BE49-F238E27FC236}">
                <a16:creationId xmlns:a16="http://schemas.microsoft.com/office/drawing/2014/main" id="{55D6CA11-8760-4C51-AA17-D4936C85A192}"/>
              </a:ext>
            </a:extLst>
          </p:cNvPr>
          <p:cNvSpPr txBox="1">
            <a:spLocks/>
          </p:cNvSpPr>
          <p:nvPr/>
        </p:nvSpPr>
        <p:spPr>
          <a:xfrm>
            <a:off x="5016075" y="2803378"/>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26" name="Espace réservé du texte 1">
            <a:extLst>
              <a:ext uri="{FF2B5EF4-FFF2-40B4-BE49-F238E27FC236}">
                <a16:creationId xmlns:a16="http://schemas.microsoft.com/office/drawing/2014/main" id="{3490D497-A68E-4B2D-8930-053443C196DE}"/>
              </a:ext>
            </a:extLst>
          </p:cNvPr>
          <p:cNvSpPr txBox="1">
            <a:spLocks/>
          </p:cNvSpPr>
          <p:nvPr/>
        </p:nvSpPr>
        <p:spPr>
          <a:xfrm>
            <a:off x="5016075" y="84012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27" name="Rectangle 26">
            <a:extLst>
              <a:ext uri="{FF2B5EF4-FFF2-40B4-BE49-F238E27FC236}">
                <a16:creationId xmlns:a16="http://schemas.microsoft.com/office/drawing/2014/main" id="{01296B9F-D31C-4915-BB6D-38F11DFC37B2}"/>
              </a:ext>
            </a:extLst>
          </p:cNvPr>
          <p:cNvSpPr/>
          <p:nvPr/>
        </p:nvSpPr>
        <p:spPr>
          <a:xfrm>
            <a:off x="5016075" y="3206049"/>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sp>
        <p:nvSpPr>
          <p:cNvPr id="31" name="ZoneTexte 30">
            <a:extLst>
              <a:ext uri="{FF2B5EF4-FFF2-40B4-BE49-F238E27FC236}">
                <a16:creationId xmlns:a16="http://schemas.microsoft.com/office/drawing/2014/main" id="{A16FB71C-ACB0-41B0-8DEF-96A73777D58C}"/>
              </a:ext>
            </a:extLst>
          </p:cNvPr>
          <p:cNvSpPr txBox="1"/>
          <p:nvPr/>
        </p:nvSpPr>
        <p:spPr>
          <a:xfrm>
            <a:off x="6558105" y="3494190"/>
            <a:ext cx="2258723" cy="369332"/>
          </a:xfrm>
          <a:prstGeom prst="rect">
            <a:avLst/>
          </a:prstGeom>
          <a:noFill/>
        </p:spPr>
        <p:txBody>
          <a:bodyPr wrap="square" rtlCol="0">
            <a:spAutoFit/>
          </a:bodyPr>
          <a:lstStyle/>
          <a:p>
            <a:r>
              <a:rPr lang="fr-FR" b="1" dirty="0">
                <a:latin typeface="Marianne" panose="02000000000000000000" pitchFamily="50" charset="0"/>
              </a:rPr>
              <a:t>R 0 / V 0 / B 145</a:t>
            </a:r>
          </a:p>
        </p:txBody>
      </p:sp>
      <p:sp>
        <p:nvSpPr>
          <p:cNvPr id="33" name="Rectangle 32">
            <a:extLst>
              <a:ext uri="{FF2B5EF4-FFF2-40B4-BE49-F238E27FC236}">
                <a16:creationId xmlns:a16="http://schemas.microsoft.com/office/drawing/2014/main" id="{909356CC-913A-427B-8022-328F853A06AA}"/>
              </a:ext>
            </a:extLst>
          </p:cNvPr>
          <p:cNvSpPr/>
          <p:nvPr/>
        </p:nvSpPr>
        <p:spPr>
          <a:xfrm>
            <a:off x="4825068" y="798354"/>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92E32E6-A037-49E7-B4F8-FC5724F37A90}"/>
              </a:ext>
            </a:extLst>
          </p:cNvPr>
          <p:cNvSpPr/>
          <p:nvPr/>
        </p:nvSpPr>
        <p:spPr>
          <a:xfrm>
            <a:off x="4834855" y="2603385"/>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DFB07AE1-CE39-472A-A830-EA8FE947B241}"/>
              </a:ext>
            </a:extLst>
          </p:cNvPr>
          <p:cNvSpPr/>
          <p:nvPr/>
        </p:nvSpPr>
        <p:spPr>
          <a:xfrm>
            <a:off x="4853031" y="4467139"/>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
            <a:extLst>
              <a:ext uri="{FF2B5EF4-FFF2-40B4-BE49-F238E27FC236}">
                <a16:creationId xmlns:a16="http://schemas.microsoft.com/office/drawing/2014/main" id="{11DBE198-E7CC-4019-AE93-02F8A98B1B66}"/>
              </a:ext>
            </a:extLst>
          </p:cNvPr>
          <p:cNvSpPr txBox="1">
            <a:spLocks/>
          </p:cNvSpPr>
          <p:nvPr/>
        </p:nvSpPr>
        <p:spPr>
          <a:xfrm>
            <a:off x="6558105" y="1187903"/>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a:t>
            </a:r>
          </a:p>
        </p:txBody>
      </p:sp>
      <p:sp>
        <p:nvSpPr>
          <p:cNvPr id="23" name="ZoneTexte 22">
            <a:extLst>
              <a:ext uri="{FF2B5EF4-FFF2-40B4-BE49-F238E27FC236}">
                <a16:creationId xmlns:a16="http://schemas.microsoft.com/office/drawing/2014/main" id="{8B97E560-F32B-44DF-953E-D773E9694864}"/>
              </a:ext>
            </a:extLst>
          </p:cNvPr>
          <p:cNvSpPr txBox="1"/>
          <p:nvPr/>
        </p:nvSpPr>
        <p:spPr>
          <a:xfrm>
            <a:off x="7666288" y="1511886"/>
            <a:ext cx="3283111" cy="369332"/>
          </a:xfrm>
          <a:prstGeom prst="rect">
            <a:avLst/>
          </a:prstGeom>
          <a:noFill/>
        </p:spPr>
        <p:txBody>
          <a:bodyPr wrap="square" rtlCol="0">
            <a:spAutoFit/>
          </a:bodyPr>
          <a:lstStyle/>
          <a:p>
            <a:r>
              <a:rPr lang="fr-FR" b="1" dirty="0">
                <a:latin typeface="Marianne" panose="02000000000000000000" pitchFamily="50" charset="0"/>
              </a:rPr>
              <a:t>R 33 / V 171 / B 142</a:t>
            </a:r>
          </a:p>
        </p:txBody>
      </p:sp>
      <p:sp>
        <p:nvSpPr>
          <p:cNvPr id="36" name="Rectangle 35">
            <a:extLst>
              <a:ext uri="{FF2B5EF4-FFF2-40B4-BE49-F238E27FC236}">
                <a16:creationId xmlns:a16="http://schemas.microsoft.com/office/drawing/2014/main" id="{81C407AA-12A7-473C-A2FB-C6F9BB94EE07}"/>
              </a:ext>
            </a:extLst>
          </p:cNvPr>
          <p:cNvSpPr/>
          <p:nvPr/>
        </p:nvSpPr>
        <p:spPr>
          <a:xfrm>
            <a:off x="4952952" y="1514662"/>
            <a:ext cx="759844" cy="31700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DF32DBE9-3F54-42C4-93BC-A136949C766F}"/>
              </a:ext>
            </a:extLst>
          </p:cNvPr>
          <p:cNvSpPr txBox="1"/>
          <p:nvPr/>
        </p:nvSpPr>
        <p:spPr>
          <a:xfrm>
            <a:off x="7688662" y="1904122"/>
            <a:ext cx="3283111" cy="369332"/>
          </a:xfrm>
          <a:prstGeom prst="rect">
            <a:avLst/>
          </a:prstGeom>
          <a:noFill/>
        </p:spPr>
        <p:txBody>
          <a:bodyPr wrap="square" rtlCol="0">
            <a:spAutoFit/>
          </a:bodyPr>
          <a:lstStyle/>
          <a:p>
            <a:r>
              <a:rPr lang="fr-FR" b="1" dirty="0">
                <a:latin typeface="Marianne" panose="02000000000000000000" pitchFamily="50" charset="0"/>
              </a:rPr>
              <a:t>R 0 / V 144 / B 129</a:t>
            </a:r>
          </a:p>
        </p:txBody>
      </p:sp>
      <p:sp>
        <p:nvSpPr>
          <p:cNvPr id="38" name="Rectangle 37">
            <a:extLst>
              <a:ext uri="{FF2B5EF4-FFF2-40B4-BE49-F238E27FC236}">
                <a16:creationId xmlns:a16="http://schemas.microsoft.com/office/drawing/2014/main" id="{CE69B3B6-06EC-4BDB-BCF1-348EFC0D33D9}"/>
              </a:ext>
            </a:extLst>
          </p:cNvPr>
          <p:cNvSpPr/>
          <p:nvPr/>
        </p:nvSpPr>
        <p:spPr>
          <a:xfrm>
            <a:off x="6604222" y="1511886"/>
            <a:ext cx="1134991" cy="369332"/>
          </a:xfrm>
          <a:prstGeom prst="rect">
            <a:avLst/>
          </a:prstGeom>
        </p:spPr>
        <p:txBody>
          <a:bodyPr wrap="none">
            <a:spAutoFit/>
          </a:bodyPr>
          <a:lstStyle/>
          <a:p>
            <a:r>
              <a:rPr lang="fr-FR" b="1" dirty="0">
                <a:solidFill>
                  <a:schemeClr val="tx2"/>
                </a:solidFill>
                <a:latin typeface="Marianne" panose="02000000000000000000" pitchFamily="50" charset="0"/>
              </a:rPr>
              <a:t>#21ab8e</a:t>
            </a:r>
          </a:p>
        </p:txBody>
      </p:sp>
      <p:sp>
        <p:nvSpPr>
          <p:cNvPr id="39" name="Rectangle 38">
            <a:extLst>
              <a:ext uri="{FF2B5EF4-FFF2-40B4-BE49-F238E27FC236}">
                <a16:creationId xmlns:a16="http://schemas.microsoft.com/office/drawing/2014/main" id="{2133231D-9C1C-41DF-BAE3-0FF0B121EF8D}"/>
              </a:ext>
            </a:extLst>
          </p:cNvPr>
          <p:cNvSpPr/>
          <p:nvPr/>
        </p:nvSpPr>
        <p:spPr>
          <a:xfrm>
            <a:off x="6604222" y="1917392"/>
            <a:ext cx="1146276" cy="369332"/>
          </a:xfrm>
          <a:prstGeom prst="rect">
            <a:avLst/>
          </a:prstGeom>
        </p:spPr>
        <p:txBody>
          <a:bodyPr wrap="none">
            <a:spAutoFit/>
          </a:bodyPr>
          <a:lstStyle/>
          <a:p>
            <a:r>
              <a:rPr lang="fr-FR" b="1" dirty="0">
                <a:solidFill>
                  <a:schemeClr val="tx2"/>
                </a:solidFill>
                <a:latin typeface="Marianne" panose="02000000000000000000" pitchFamily="50" charset="0"/>
              </a:rPr>
              <a:t>#009081</a:t>
            </a:r>
          </a:p>
        </p:txBody>
      </p:sp>
      <p:sp>
        <p:nvSpPr>
          <p:cNvPr id="40" name="Rectangle 39">
            <a:extLst>
              <a:ext uri="{FF2B5EF4-FFF2-40B4-BE49-F238E27FC236}">
                <a16:creationId xmlns:a16="http://schemas.microsoft.com/office/drawing/2014/main" id="{5E21F043-7A36-4BB0-884A-3480E429F698}"/>
              </a:ext>
            </a:extLst>
          </p:cNvPr>
          <p:cNvSpPr/>
          <p:nvPr/>
        </p:nvSpPr>
        <p:spPr>
          <a:xfrm>
            <a:off x="4959202" y="1927631"/>
            <a:ext cx="759844" cy="317004"/>
          </a:xfrm>
          <a:prstGeom prst="rect">
            <a:avLst/>
          </a:prstGeom>
          <a:solidFill>
            <a:srgbClr val="009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8317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348532" cy="1301322"/>
          </a:xfrm>
        </p:spPr>
        <p:txBody>
          <a:bodyPr/>
          <a:lstStyle/>
          <a:p>
            <a:r>
              <a:rPr lang="fr-FR" dirty="0">
                <a:latin typeface="Marianne" panose="02000000000000000000" pitchFamily="50" charset="0"/>
              </a:rPr>
              <a:t>Les graphismes</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8957606" y="1605204"/>
            <a:ext cx="1713625"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ECOSYSTEME</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8957606" y="4340087"/>
            <a:ext cx="1562101"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LOSANGES</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8957606" y="2007876"/>
            <a:ext cx="1952564" cy="11474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Fédérer l’ensemble des acteurs, relier les différents dispositifs du projet</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8957606" y="4805304"/>
            <a:ext cx="1917540" cy="1124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Notion de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2806097"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Des traits très fins, des aplats limpides en accord avec la Charte de l’Etat</a:t>
            </a:r>
          </a:p>
        </p:txBody>
      </p:sp>
      <p:pic>
        <p:nvPicPr>
          <p:cNvPr id="23" name="Graphique 22">
            <a:extLst>
              <a:ext uri="{FF2B5EF4-FFF2-40B4-BE49-F238E27FC236}">
                <a16:creationId xmlns:a16="http://schemas.microsoft.com/office/drawing/2014/main" id="{B3148035-BF8E-4E9A-9377-1D7D54347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561" y="1040016"/>
            <a:ext cx="2386150" cy="2500138"/>
          </a:xfrm>
          <a:prstGeom prst="rect">
            <a:avLst/>
          </a:prstGeom>
        </p:spPr>
      </p:pic>
      <p:pic>
        <p:nvPicPr>
          <p:cNvPr id="24" name="Graphique 23">
            <a:extLst>
              <a:ext uri="{FF2B5EF4-FFF2-40B4-BE49-F238E27FC236}">
                <a16:creationId xmlns:a16="http://schemas.microsoft.com/office/drawing/2014/main" id="{D633DC06-C068-40B6-8BDF-960DD4174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9640" y="4090490"/>
            <a:ext cx="1581852" cy="1099307"/>
          </a:xfrm>
          <a:prstGeom prst="rect">
            <a:avLst/>
          </a:prstGeom>
        </p:spPr>
      </p:pic>
      <p:pic>
        <p:nvPicPr>
          <p:cNvPr id="25" name="Graphique 24">
            <a:extLst>
              <a:ext uri="{FF2B5EF4-FFF2-40B4-BE49-F238E27FC236}">
                <a16:creationId xmlns:a16="http://schemas.microsoft.com/office/drawing/2014/main" id="{DE756690-770C-4B04-A6C4-BBD1FFB72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2822" y="4993061"/>
            <a:ext cx="1049453" cy="730771"/>
          </a:xfrm>
          <a:prstGeom prst="rect">
            <a:avLst/>
          </a:prstGeom>
        </p:spPr>
      </p:pic>
      <p:pic>
        <p:nvPicPr>
          <p:cNvPr id="26" name="Graphique 25">
            <a:extLst>
              <a:ext uri="{FF2B5EF4-FFF2-40B4-BE49-F238E27FC236}">
                <a16:creationId xmlns:a16="http://schemas.microsoft.com/office/drawing/2014/main" id="{F8B81DBD-0653-44C1-9026-A8913DE73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9013" y="5204184"/>
            <a:ext cx="1049453" cy="730771"/>
          </a:xfrm>
          <a:prstGeom prst="rect">
            <a:avLst/>
          </a:prstGeom>
        </p:spPr>
      </p:pic>
      <p:pic>
        <p:nvPicPr>
          <p:cNvPr id="27" name="Graphique 26">
            <a:extLst>
              <a:ext uri="{FF2B5EF4-FFF2-40B4-BE49-F238E27FC236}">
                <a16:creationId xmlns:a16="http://schemas.microsoft.com/office/drawing/2014/main" id="{249A61D4-E3EE-4536-821B-F27090F73E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9678" y="3452070"/>
            <a:ext cx="104864" cy="104862"/>
          </a:xfrm>
          <a:prstGeom prst="rect">
            <a:avLst/>
          </a:prstGeom>
        </p:spPr>
      </p:pic>
      <p:pic>
        <p:nvPicPr>
          <p:cNvPr id="29" name="Graphique 28">
            <a:extLst>
              <a:ext uri="{FF2B5EF4-FFF2-40B4-BE49-F238E27FC236}">
                <a16:creationId xmlns:a16="http://schemas.microsoft.com/office/drawing/2014/main" id="{186736A3-3F8D-4D72-B35C-F4818FED9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296" y="1591810"/>
            <a:ext cx="138418" cy="138417"/>
          </a:xfrm>
          <a:prstGeom prst="rect">
            <a:avLst/>
          </a:prstGeom>
        </p:spPr>
      </p:pic>
      <p:pic>
        <p:nvPicPr>
          <p:cNvPr id="30" name="Graphique 29">
            <a:extLst>
              <a:ext uri="{FF2B5EF4-FFF2-40B4-BE49-F238E27FC236}">
                <a16:creationId xmlns:a16="http://schemas.microsoft.com/office/drawing/2014/main" id="{40F13C7C-B35E-473C-9983-85C9341F4A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892" y="1359715"/>
            <a:ext cx="118844" cy="118842"/>
          </a:xfrm>
          <a:prstGeom prst="rect">
            <a:avLst/>
          </a:prstGeom>
        </p:spPr>
      </p:pic>
      <p:pic>
        <p:nvPicPr>
          <p:cNvPr id="31" name="Graphique 30">
            <a:extLst>
              <a:ext uri="{FF2B5EF4-FFF2-40B4-BE49-F238E27FC236}">
                <a16:creationId xmlns:a16="http://schemas.microsoft.com/office/drawing/2014/main" id="{2175D10A-39D0-4CAA-8609-594BC0CA84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0290" y="1696674"/>
            <a:ext cx="118844" cy="118842"/>
          </a:xfrm>
          <a:prstGeom prst="rect">
            <a:avLst/>
          </a:prstGeom>
        </p:spPr>
      </p:pic>
      <p:sp>
        <p:nvSpPr>
          <p:cNvPr id="22" name="Espace réservé du texte 1">
            <a:extLst>
              <a:ext uri="{FF2B5EF4-FFF2-40B4-BE49-F238E27FC236}">
                <a16:creationId xmlns:a16="http://schemas.microsoft.com/office/drawing/2014/main" id="{54DD550B-9D4D-488D-A269-CC7F79ADB3E2}"/>
              </a:ext>
            </a:extLst>
          </p:cNvPr>
          <p:cNvSpPr txBox="1">
            <a:spLocks/>
          </p:cNvSpPr>
          <p:nvPr/>
        </p:nvSpPr>
        <p:spPr>
          <a:xfrm>
            <a:off x="1760351" y="6022248"/>
            <a:ext cx="1497753" cy="4318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8" name="Connecteur : en angle 27">
            <a:extLst>
              <a:ext uri="{FF2B5EF4-FFF2-40B4-BE49-F238E27FC236}">
                <a16:creationId xmlns:a16="http://schemas.microsoft.com/office/drawing/2014/main" id="{8C3D9CE3-E89E-416C-9CF2-7627B20F89FA}"/>
              </a:ext>
            </a:extLst>
          </p:cNvPr>
          <p:cNvCxnSpPr>
            <a:cxnSpLocks/>
          </p:cNvCxnSpPr>
          <p:nvPr/>
        </p:nvCxnSpPr>
        <p:spPr>
          <a:xfrm flipV="1">
            <a:off x="1345805" y="6219495"/>
            <a:ext cx="394218" cy="1"/>
          </a:xfrm>
          <a:prstGeom prst="bentConnector3">
            <a:avLst>
              <a:gd name="adj1" fmla="val -46835"/>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Graphique 18">
            <a:extLst>
              <a:ext uri="{FF2B5EF4-FFF2-40B4-BE49-F238E27FC236}">
                <a16:creationId xmlns:a16="http://schemas.microsoft.com/office/drawing/2014/main" id="{7B217D8A-1140-48C2-986F-D7A0A5D08A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5222" y="5145461"/>
            <a:ext cx="1049453" cy="730771"/>
          </a:xfrm>
          <a:prstGeom prst="rect">
            <a:avLst/>
          </a:prstGeom>
        </p:spPr>
      </p:pic>
    </p:spTree>
    <p:extLst>
      <p:ext uri="{BB962C8B-B14F-4D97-AF65-F5344CB8AC3E}">
        <p14:creationId xmlns:p14="http://schemas.microsoft.com/office/powerpoint/2010/main" val="246421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27939" y="321899"/>
            <a:ext cx="5486400"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060207" cy="1301322"/>
          </a:xfrm>
        </p:spPr>
        <p:txBody>
          <a:bodyPr/>
          <a:lstStyle/>
          <a:p>
            <a:r>
              <a:rPr lang="fr-FR" dirty="0">
                <a:latin typeface="Marianne" panose="02000000000000000000" pitchFamily="50" charset="0"/>
              </a:rPr>
              <a:t>Les macarons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503028"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 et en anglais</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Pour identifier les différents modules </a:t>
            </a:r>
          </a:p>
          <a:p>
            <a:pPr>
              <a:spcBef>
                <a:spcPts val="0"/>
              </a:spcBef>
            </a:pPr>
            <a:r>
              <a:rPr lang="fr-FR" sz="1200" b="0" i="1" dirty="0">
                <a:solidFill>
                  <a:schemeClr val="accent1"/>
                </a:solidFill>
                <a:latin typeface="Marianne" panose="02000000000000000000" pitchFamily="50" charset="0"/>
              </a:rPr>
              <a:t>et développer le sentiment d’appartenance</a:t>
            </a:r>
          </a:p>
        </p:txBody>
      </p:sp>
      <p:pic>
        <p:nvPicPr>
          <p:cNvPr id="22" name="Image 21">
            <a:extLst>
              <a:ext uri="{FF2B5EF4-FFF2-40B4-BE49-F238E27FC236}">
                <a16:creationId xmlns:a16="http://schemas.microsoft.com/office/drawing/2014/main" id="{066B0288-D058-4D38-91DC-D595A6E5C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256" y="4161487"/>
            <a:ext cx="1854004" cy="1854004"/>
          </a:xfrm>
          <a:prstGeom prst="rect">
            <a:avLst/>
          </a:prstGeom>
        </p:spPr>
      </p:pic>
      <p:pic>
        <p:nvPicPr>
          <p:cNvPr id="26" name="Image 25">
            <a:extLst>
              <a:ext uri="{FF2B5EF4-FFF2-40B4-BE49-F238E27FC236}">
                <a16:creationId xmlns:a16="http://schemas.microsoft.com/office/drawing/2014/main" id="{52108115-FE5F-48DF-8CAE-A15DC471D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256" y="4161487"/>
            <a:ext cx="1855394" cy="1854004"/>
          </a:xfrm>
          <a:prstGeom prst="rect">
            <a:avLst/>
          </a:prstGeom>
        </p:spPr>
      </p:pic>
      <p:pic>
        <p:nvPicPr>
          <p:cNvPr id="28" name="Image 27">
            <a:extLst>
              <a:ext uri="{FF2B5EF4-FFF2-40B4-BE49-F238E27FC236}">
                <a16:creationId xmlns:a16="http://schemas.microsoft.com/office/drawing/2014/main" id="{76F9E3D4-DBDE-4C82-B949-694FB7D73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31" y="4161487"/>
            <a:ext cx="1854004" cy="1854004"/>
          </a:xfrm>
          <a:prstGeom prst="rect">
            <a:avLst/>
          </a:prstGeom>
        </p:spPr>
      </p:pic>
      <p:sp>
        <p:nvSpPr>
          <p:cNvPr id="31" name="Espace réservé du texte 1">
            <a:extLst>
              <a:ext uri="{FF2B5EF4-FFF2-40B4-BE49-F238E27FC236}">
                <a16:creationId xmlns:a16="http://schemas.microsoft.com/office/drawing/2014/main" id="{5669FBD5-1374-421C-8E43-B9824BBF13E8}"/>
              </a:ext>
            </a:extLst>
          </p:cNvPr>
          <p:cNvSpPr txBox="1">
            <a:spLocks/>
          </p:cNvSpPr>
          <p:nvPr/>
        </p:nvSpPr>
        <p:spPr>
          <a:xfrm>
            <a:off x="6256519"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ensemble de losanges qui S’EMPILENT et qui s’étirent, se déploient</a:t>
            </a:r>
          </a:p>
        </p:txBody>
      </p:sp>
      <p:sp>
        <p:nvSpPr>
          <p:cNvPr id="32" name="Espace réservé du texte 1">
            <a:extLst>
              <a:ext uri="{FF2B5EF4-FFF2-40B4-BE49-F238E27FC236}">
                <a16:creationId xmlns:a16="http://schemas.microsoft.com/office/drawing/2014/main" id="{1A348CD5-756D-485A-A861-39D6E26E4D6B}"/>
              </a:ext>
            </a:extLst>
          </p:cNvPr>
          <p:cNvSpPr txBox="1">
            <a:spLocks/>
          </p:cNvSpPr>
          <p:nvPr/>
        </p:nvSpPr>
        <p:spPr>
          <a:xfrm>
            <a:off x="7998021" y="3401341"/>
            <a:ext cx="1562101" cy="904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GUICHET unique/des losanges qui propulse(nt) vers d’autres modules</a:t>
            </a:r>
          </a:p>
        </p:txBody>
      </p:sp>
      <p:sp>
        <p:nvSpPr>
          <p:cNvPr id="33" name="Espace réservé du texte 1">
            <a:extLst>
              <a:ext uri="{FF2B5EF4-FFF2-40B4-BE49-F238E27FC236}">
                <a16:creationId xmlns:a16="http://schemas.microsoft.com/office/drawing/2014/main" id="{EA641F1F-276B-4DE6-879E-FCC77A64B3A3}"/>
              </a:ext>
            </a:extLst>
          </p:cNvPr>
          <p:cNvSpPr txBox="1">
            <a:spLocks/>
          </p:cNvSpPr>
          <p:nvPr/>
        </p:nvSpPr>
        <p:spPr>
          <a:xfrm>
            <a:off x="7943275"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se distinguent, se CLASSENT</a:t>
            </a:r>
          </a:p>
        </p:txBody>
      </p:sp>
      <p:sp>
        <p:nvSpPr>
          <p:cNvPr id="34" name="Espace réservé du texte 1">
            <a:extLst>
              <a:ext uri="{FF2B5EF4-FFF2-40B4-BE49-F238E27FC236}">
                <a16:creationId xmlns:a16="http://schemas.microsoft.com/office/drawing/2014/main" id="{CA18E754-40C2-4EF7-BA2F-948E262D7090}"/>
              </a:ext>
            </a:extLst>
          </p:cNvPr>
          <p:cNvSpPr txBox="1">
            <a:spLocks/>
          </p:cNvSpPr>
          <p:nvPr/>
        </p:nvSpPr>
        <p:spPr>
          <a:xfrm>
            <a:off x="9665544" y="3712060"/>
            <a:ext cx="1562101" cy="593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Des losanges tels un SOCLE sur lequel s’appuyer</a:t>
            </a:r>
          </a:p>
        </p:txBody>
      </p:sp>
      <p:sp>
        <p:nvSpPr>
          <p:cNvPr id="35" name="Espace réservé du texte 1">
            <a:extLst>
              <a:ext uri="{FF2B5EF4-FFF2-40B4-BE49-F238E27FC236}">
                <a16:creationId xmlns:a16="http://schemas.microsoft.com/office/drawing/2014/main" id="{6AA66B55-4717-4989-B3AB-7C162DEBAE7E}"/>
              </a:ext>
            </a:extLst>
          </p:cNvPr>
          <p:cNvSpPr txBox="1">
            <a:spLocks/>
          </p:cNvSpPr>
          <p:nvPr/>
        </p:nvSpPr>
        <p:spPr>
          <a:xfrm>
            <a:off x="6345296" y="3729815"/>
            <a:ext cx="1562101" cy="575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la BOUSSOLE écho aux thématiques</a:t>
            </a:r>
          </a:p>
        </p:txBody>
      </p:sp>
      <p:sp>
        <p:nvSpPr>
          <p:cNvPr id="36" name="Espace réservé du texte 1">
            <a:extLst>
              <a:ext uri="{FF2B5EF4-FFF2-40B4-BE49-F238E27FC236}">
                <a16:creationId xmlns:a16="http://schemas.microsoft.com/office/drawing/2014/main" id="{55CE25AE-84C1-4BBB-83E7-C4944FFF7AC9}"/>
              </a:ext>
            </a:extLst>
          </p:cNvPr>
          <p:cNvSpPr txBox="1">
            <a:spLocks/>
          </p:cNvSpPr>
          <p:nvPr/>
        </p:nvSpPr>
        <p:spPr>
          <a:xfrm>
            <a:off x="1037931" y="3979859"/>
            <a:ext cx="1678639" cy="22522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Une Marianne forte marque l’</a:t>
            </a:r>
            <a:r>
              <a:rPr lang="fr-FR" sz="1200" dirty="0">
                <a:solidFill>
                  <a:schemeClr val="accent1"/>
                </a:solidFill>
                <a:latin typeface="Marianne" panose="02000000000000000000" pitchFamily="50" charset="0"/>
              </a:rPr>
              <a:t>envergure nationale</a:t>
            </a:r>
          </a:p>
          <a:p>
            <a:r>
              <a:rPr lang="fr-FR" sz="1200" b="0" dirty="0">
                <a:solidFill>
                  <a:schemeClr val="accent1"/>
                </a:solidFill>
                <a:latin typeface="Marianne" panose="02000000000000000000" pitchFamily="50" charset="0"/>
              </a:rPr>
              <a:t>Un renvoi fort vers le portail web pour </a:t>
            </a:r>
            <a:r>
              <a:rPr lang="fr-FR" sz="1200" dirty="0">
                <a:solidFill>
                  <a:schemeClr val="accent1"/>
                </a:solidFill>
                <a:latin typeface="Marianne" panose="02000000000000000000" pitchFamily="50" charset="0"/>
              </a:rPr>
              <a:t>découvrir Recherche Data Gouv</a:t>
            </a:r>
          </a:p>
          <a:p>
            <a:r>
              <a:rPr lang="fr-FR" sz="1200" dirty="0">
                <a:solidFill>
                  <a:schemeClr val="accent1"/>
                </a:solidFill>
                <a:latin typeface="Marianne" panose="02000000000000000000" pitchFamily="50" charset="0"/>
              </a:rPr>
              <a:t>La couleur identifiée </a:t>
            </a:r>
            <a:r>
              <a:rPr lang="fr-FR" sz="1200" b="0" dirty="0">
                <a:solidFill>
                  <a:schemeClr val="accent1"/>
                </a:solidFill>
                <a:latin typeface="Marianne" panose="02000000000000000000" pitchFamily="50" charset="0"/>
              </a:rPr>
              <a:t>pour la science ouverte dans ce contexte</a:t>
            </a:r>
          </a:p>
          <a:p>
            <a:endParaRPr lang="fr-FR" sz="120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p:txBody>
      </p:sp>
      <p:sp>
        <p:nvSpPr>
          <p:cNvPr id="40" name="Rectangle 39">
            <a:extLst>
              <a:ext uri="{FF2B5EF4-FFF2-40B4-BE49-F238E27FC236}">
                <a16:creationId xmlns:a16="http://schemas.microsoft.com/office/drawing/2014/main" id="{D0F8B9CC-CF77-4B0A-91A3-4B58B440EB96}"/>
              </a:ext>
            </a:extLst>
          </p:cNvPr>
          <p:cNvSpPr/>
          <p:nvPr/>
        </p:nvSpPr>
        <p:spPr>
          <a:xfrm>
            <a:off x="2879327" y="3974045"/>
            <a:ext cx="1950128" cy="2308324"/>
          </a:xfrm>
          <a:prstGeom prst="rect">
            <a:avLst/>
          </a:prstGeom>
        </p:spPr>
        <p:txBody>
          <a:bodyPr wrap="square">
            <a:spAutoFit/>
          </a:bodyPr>
          <a:lstStyle/>
          <a:p>
            <a:r>
              <a:rPr lang="fr-FR" sz="1200" dirty="0">
                <a:solidFill>
                  <a:schemeClr val="accent1"/>
                </a:solidFill>
                <a:latin typeface="Marianne" panose="02000000000000000000" pitchFamily="50" charset="0"/>
              </a:rPr>
              <a:t>Un rond sobre, écho aux puits de la donnée, permettant de </a:t>
            </a:r>
            <a:r>
              <a:rPr lang="fr-FR" sz="1200" b="1" dirty="0">
                <a:solidFill>
                  <a:schemeClr val="accent1"/>
                </a:solidFill>
                <a:latin typeface="Marianne" panose="02000000000000000000" pitchFamily="50" charset="0"/>
              </a:rPr>
              <a:t>décliner le macaron en badge</a:t>
            </a:r>
            <a:r>
              <a:rPr lang="fr-FR" sz="1200" dirty="0">
                <a:solidFill>
                  <a:schemeClr val="accent1"/>
                </a:solidFill>
                <a:latin typeface="Marianne" panose="02000000000000000000" pitchFamily="50" charset="0"/>
              </a:rPr>
              <a:t>, en label </a:t>
            </a:r>
          </a:p>
          <a:p>
            <a:endParaRPr lang="fr-FR" sz="1200" dirty="0">
              <a:solidFill>
                <a:schemeClr val="accent1"/>
              </a:solidFill>
              <a:latin typeface="Marianne" panose="02000000000000000000" pitchFamily="50" charset="0"/>
            </a:endParaRPr>
          </a:p>
          <a:p>
            <a:r>
              <a:rPr lang="fr-FR" sz="1200" dirty="0">
                <a:solidFill>
                  <a:schemeClr val="accent1"/>
                </a:solidFill>
                <a:latin typeface="Marianne" panose="02000000000000000000" pitchFamily="50" charset="0"/>
              </a:rPr>
              <a:t>Des losanges, tels les losanges empilés aux couleurs , qui (se ré)organisent </a:t>
            </a:r>
            <a:r>
              <a:rPr lang="fr-FR" sz="1200" b="1" dirty="0">
                <a:solidFill>
                  <a:schemeClr val="accent1"/>
                </a:solidFill>
                <a:latin typeface="Marianne" panose="02000000000000000000" pitchFamily="50" charset="0"/>
              </a:rPr>
              <a:t>les diverses facettes de Recherche Data Gouv</a:t>
            </a:r>
          </a:p>
        </p:txBody>
      </p:sp>
      <p:pic>
        <p:nvPicPr>
          <p:cNvPr id="4" name="Image 3">
            <a:extLst>
              <a:ext uri="{FF2B5EF4-FFF2-40B4-BE49-F238E27FC236}">
                <a16:creationId xmlns:a16="http://schemas.microsoft.com/office/drawing/2014/main" id="{9EB2F32A-6C00-4F89-B062-6E0B9A558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708" y="465846"/>
            <a:ext cx="1837376" cy="1836000"/>
          </a:xfrm>
          <a:prstGeom prst="rect">
            <a:avLst/>
          </a:prstGeom>
        </p:spPr>
      </p:pic>
      <p:pic>
        <p:nvPicPr>
          <p:cNvPr id="6" name="Image 5">
            <a:extLst>
              <a:ext uri="{FF2B5EF4-FFF2-40B4-BE49-F238E27FC236}">
                <a16:creationId xmlns:a16="http://schemas.microsoft.com/office/drawing/2014/main" id="{40CEDA44-74E2-4AD9-BD1C-B69997AB8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434" y="465846"/>
            <a:ext cx="1836000" cy="1836000"/>
          </a:xfrm>
          <a:prstGeom prst="rect">
            <a:avLst/>
          </a:prstGeom>
        </p:spPr>
      </p:pic>
      <p:pic>
        <p:nvPicPr>
          <p:cNvPr id="5" name="Image 4">
            <a:extLst>
              <a:ext uri="{FF2B5EF4-FFF2-40B4-BE49-F238E27FC236}">
                <a16:creationId xmlns:a16="http://schemas.microsoft.com/office/drawing/2014/main" id="{2AE0A5B8-CEF1-49A6-A174-5F8120D84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5969" y="465846"/>
            <a:ext cx="1836000" cy="1836000"/>
          </a:xfrm>
          <a:prstGeom prst="rect">
            <a:avLst/>
          </a:prstGeom>
        </p:spPr>
      </p:pic>
      <p:sp>
        <p:nvSpPr>
          <p:cNvPr id="23" name="Espace réservé du texte 1">
            <a:extLst>
              <a:ext uri="{FF2B5EF4-FFF2-40B4-BE49-F238E27FC236}">
                <a16:creationId xmlns:a16="http://schemas.microsoft.com/office/drawing/2014/main" id="{06101D09-ABD8-4AF0-B601-B7A00C0B61CF}"/>
              </a:ext>
            </a:extLst>
          </p:cNvPr>
          <p:cNvSpPr txBox="1">
            <a:spLocks/>
          </p:cNvSpPr>
          <p:nvPr/>
        </p:nvSpPr>
        <p:spPr>
          <a:xfrm>
            <a:off x="9667783" y="2239109"/>
            <a:ext cx="181992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des services COMPLÉMENTAIRES se rejoignent</a:t>
            </a:r>
          </a:p>
        </p:txBody>
      </p:sp>
    </p:spTree>
    <p:extLst>
      <p:ext uri="{BB962C8B-B14F-4D97-AF65-F5344CB8AC3E}">
        <p14:creationId xmlns:p14="http://schemas.microsoft.com/office/powerpoint/2010/main" val="177291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4DE09E-C50F-4618-A993-F0B235390957}"/>
              </a:ext>
            </a:extLst>
          </p:cNvPr>
          <p:cNvSpPr/>
          <p:nvPr/>
        </p:nvSpPr>
        <p:spPr>
          <a:xfrm>
            <a:off x="443886" y="6089602"/>
            <a:ext cx="8974223" cy="52322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29055" y="2092967"/>
            <a:ext cx="5407256" cy="1028023"/>
          </a:xfrm>
        </p:spPr>
        <p:txBody>
          <a:bodyPr/>
          <a:lstStyle/>
          <a:p>
            <a:r>
              <a:rPr lang="fr-FR" dirty="0">
                <a:latin typeface="Marianne" panose="02000000000000000000" pitchFamily="50" charset="0"/>
              </a:rPr>
              <a:t>Le macaron</a:t>
            </a:r>
            <a:br>
              <a:rPr lang="fr-FR" dirty="0">
                <a:latin typeface="Marianne" panose="02000000000000000000" pitchFamily="50" charset="0"/>
              </a:rPr>
            </a:br>
            <a:r>
              <a:rPr lang="fr-FR" dirty="0">
                <a:latin typeface="Marianne" panose="02000000000000000000" pitchFamily="50" charset="0"/>
              </a:rPr>
              <a:t>Plateforme des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9" name="Image 18">
            <a:extLst>
              <a:ext uri="{FF2B5EF4-FFF2-40B4-BE49-F238E27FC236}">
                <a16:creationId xmlns:a16="http://schemas.microsoft.com/office/drawing/2014/main" id="{88F86385-CD8C-48F5-A6C8-8D4025A91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939" y="1453228"/>
            <a:ext cx="3582006" cy="4324405"/>
          </a:xfrm>
          <a:prstGeom prst="rect">
            <a:avLst/>
          </a:prstGeom>
        </p:spPr>
      </p:pic>
      <p:sp>
        <p:nvSpPr>
          <p:cNvPr id="24" name="Espace réservé du texte 1">
            <a:extLst>
              <a:ext uri="{FF2B5EF4-FFF2-40B4-BE49-F238E27FC236}">
                <a16:creationId xmlns:a16="http://schemas.microsoft.com/office/drawing/2014/main" id="{21AAD482-721D-48B8-8A66-083320B091E3}"/>
              </a:ext>
            </a:extLst>
          </p:cNvPr>
          <p:cNvSpPr txBox="1">
            <a:spLocks/>
          </p:cNvSpPr>
          <p:nvPr/>
        </p:nvSpPr>
        <p:spPr>
          <a:xfrm>
            <a:off x="1029055" y="4103704"/>
            <a:ext cx="5407256" cy="1320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i="1" dirty="0">
                <a:solidFill>
                  <a:schemeClr val="accent4"/>
                </a:solidFill>
                <a:latin typeface="Marianne" panose="02000000000000000000" pitchFamily="50" charset="0"/>
              </a:rPr>
              <a:t>Le format rectangle 16/9 portrait impose un regard différent, écho aux outils numériques</a:t>
            </a:r>
          </a:p>
          <a:p>
            <a:r>
              <a:rPr lang="fr-FR" sz="1200" b="0" i="1" dirty="0">
                <a:solidFill>
                  <a:schemeClr val="accent4"/>
                </a:solidFill>
                <a:latin typeface="Marianne" panose="02000000000000000000" pitchFamily="50" charset="0"/>
              </a:rPr>
              <a:t>Il s’inspire des - et entrecroise les - macarons entrepôt et catalogue.</a:t>
            </a:r>
          </a:p>
          <a:p>
            <a:r>
              <a:rPr lang="fr-FR" sz="1200" b="0" i="1" dirty="0">
                <a:solidFill>
                  <a:schemeClr val="accent4"/>
                </a:solidFill>
                <a:latin typeface="Marianne" panose="02000000000000000000" pitchFamily="50" charset="0"/>
              </a:rPr>
              <a:t>Le terme plateforme s’accroche au terme le plus utilisé par la communauté</a:t>
            </a:r>
          </a:p>
        </p:txBody>
      </p:sp>
      <p:sp>
        <p:nvSpPr>
          <p:cNvPr id="26" name="Espace réservé du texte 1">
            <a:extLst>
              <a:ext uri="{FF2B5EF4-FFF2-40B4-BE49-F238E27FC236}">
                <a16:creationId xmlns:a16="http://schemas.microsoft.com/office/drawing/2014/main" id="{A0577DE8-58A3-4904-B5CE-FD455128DF57}"/>
              </a:ext>
            </a:extLst>
          </p:cNvPr>
          <p:cNvSpPr txBox="1">
            <a:spLocks/>
          </p:cNvSpPr>
          <p:nvPr/>
        </p:nvSpPr>
        <p:spPr>
          <a:xfrm>
            <a:off x="1029055" y="3301383"/>
            <a:ext cx="5407256" cy="628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dirty="0">
                <a:solidFill>
                  <a:schemeClr val="accent1"/>
                </a:solidFill>
                <a:latin typeface="Marianne" panose="02000000000000000000" pitchFamily="50" charset="0"/>
              </a:rPr>
              <a:t>Le design Plateforme des données s’ajoute à la galaxie de design sans remplacer ceux de l’entrepôt et du catalogue qui sont toujours opérationnels individuellement.</a:t>
            </a:r>
          </a:p>
          <a:p>
            <a:endParaRPr lang="fr-FR" sz="1200" b="0" i="1" dirty="0">
              <a:solidFill>
                <a:schemeClr val="accent1"/>
              </a:solidFill>
              <a:latin typeface="Marianne" panose="02000000000000000000" pitchFamily="50" charset="0"/>
            </a:endParaRPr>
          </a:p>
        </p:txBody>
      </p:sp>
      <p:sp>
        <p:nvSpPr>
          <p:cNvPr id="9" name="Rectangle 8">
            <a:extLst>
              <a:ext uri="{FF2B5EF4-FFF2-40B4-BE49-F238E27FC236}">
                <a16:creationId xmlns:a16="http://schemas.microsoft.com/office/drawing/2014/main" id="{27AC8CCF-0331-4E2C-8F95-90957692B201}"/>
              </a:ext>
            </a:extLst>
          </p:cNvPr>
          <p:cNvSpPr/>
          <p:nvPr/>
        </p:nvSpPr>
        <p:spPr>
          <a:xfrm>
            <a:off x="533764" y="6089602"/>
            <a:ext cx="8974222" cy="523220"/>
          </a:xfrm>
          <a:prstGeom prst="rect">
            <a:avLst/>
          </a:prstGeom>
        </p:spPr>
        <p:txBody>
          <a:bodyPr wrap="square">
            <a:spAutoFit/>
          </a:bodyPr>
          <a:lstStyle/>
          <a:p>
            <a:r>
              <a:rPr lang="fr-FR" sz="1400" dirty="0">
                <a:latin typeface="Marianne" panose="02000000000000000000" pitchFamily="50" charset="0"/>
              </a:rPr>
              <a:t>Remarque : Le portail est une porte d’entrée fédératrice de tous les services de l’écosystème</a:t>
            </a:r>
          </a:p>
          <a:p>
            <a:pPr>
              <a:buFont typeface="Wingdings" panose="05000000000000000000" pitchFamily="2" charset="2"/>
              <a:buChar char="Ø"/>
            </a:pPr>
            <a:r>
              <a:rPr lang="fr-FR" sz="1400" dirty="0">
                <a:latin typeface="Marianne" panose="02000000000000000000" pitchFamily="50" charset="0"/>
              </a:rPr>
              <a:t> Il est </a:t>
            </a:r>
            <a:r>
              <a:rPr lang="fr-FR" sz="1400" b="1" dirty="0">
                <a:latin typeface="Marianne" panose="02000000000000000000" pitchFamily="50" charset="0"/>
              </a:rPr>
              <a:t>présent sur chaque macaron de l’écosystème actuel, il n’a pas besoin de macaron en lui-même.</a:t>
            </a:r>
          </a:p>
        </p:txBody>
      </p:sp>
    </p:spTree>
    <p:extLst>
      <p:ext uri="{BB962C8B-B14F-4D97-AF65-F5344CB8AC3E}">
        <p14:creationId xmlns:p14="http://schemas.microsoft.com/office/powerpoint/2010/main" val="310539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centres de ressources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F72FCAB-BE5B-42D0-AEF5-363F3729F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28" y="3840246"/>
            <a:ext cx="1319567" cy="1319567"/>
          </a:xfrm>
          <a:prstGeom prst="rect">
            <a:avLst/>
          </a:prstGeom>
        </p:spPr>
      </p:pic>
      <p:pic>
        <p:nvPicPr>
          <p:cNvPr id="27" name="Image 26">
            <a:extLst>
              <a:ext uri="{FF2B5EF4-FFF2-40B4-BE49-F238E27FC236}">
                <a16:creationId xmlns:a16="http://schemas.microsoft.com/office/drawing/2014/main" id="{8B9C3621-3368-425B-9568-212FC15BA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3924" y="2908638"/>
            <a:ext cx="3846909" cy="1463167"/>
          </a:xfrm>
          <a:prstGeom prst="rect">
            <a:avLst/>
          </a:prstGeom>
        </p:spPr>
      </p:pic>
      <p:pic>
        <p:nvPicPr>
          <p:cNvPr id="29" name="Image 28">
            <a:extLst>
              <a:ext uri="{FF2B5EF4-FFF2-40B4-BE49-F238E27FC236}">
                <a16:creationId xmlns:a16="http://schemas.microsoft.com/office/drawing/2014/main" id="{34D6F158-6A06-416C-8515-6B44E905E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7290" y="626156"/>
            <a:ext cx="3907875" cy="1463167"/>
          </a:xfrm>
          <a:prstGeom prst="rect">
            <a:avLst/>
          </a:prstGeom>
        </p:spPr>
      </p:pic>
      <p:pic>
        <p:nvPicPr>
          <p:cNvPr id="4" name="Image 3">
            <a:extLst>
              <a:ext uri="{FF2B5EF4-FFF2-40B4-BE49-F238E27FC236}">
                <a16:creationId xmlns:a16="http://schemas.microsoft.com/office/drawing/2014/main" id="{D3EBFCE6-F21A-497D-8B40-6A8699D4D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7290" y="1720249"/>
            <a:ext cx="4036380" cy="1484966"/>
          </a:xfrm>
          <a:prstGeom prst="rect">
            <a:avLst/>
          </a:prstGeom>
        </p:spPr>
      </p:pic>
      <p:pic>
        <p:nvPicPr>
          <p:cNvPr id="5" name="Image 4">
            <a:extLst>
              <a:ext uri="{FF2B5EF4-FFF2-40B4-BE49-F238E27FC236}">
                <a16:creationId xmlns:a16="http://schemas.microsoft.com/office/drawing/2014/main" id="{230B5483-108E-49FE-AC66-4D1387FBC9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5617" y="4424666"/>
            <a:ext cx="3901448" cy="1463043"/>
          </a:xfrm>
          <a:prstGeom prst="rect">
            <a:avLst/>
          </a:prstGeom>
        </p:spPr>
      </p:pic>
    </p:spTree>
    <p:extLst>
      <p:ext uri="{BB962C8B-B14F-4D97-AF65-F5344CB8AC3E}">
        <p14:creationId xmlns:p14="http://schemas.microsoft.com/office/powerpoint/2010/main" val="41935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C35C58-152E-411B-8322-6D3FF966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705" y="1140138"/>
            <a:ext cx="6877245" cy="5144603"/>
          </a:xfrm>
          <a:prstGeom prst="rect">
            <a:avLst/>
          </a:prstGeom>
        </p:spPr>
      </p:pic>
      <p:sp>
        <p:nvSpPr>
          <p:cNvPr id="24" name="Rectangle 23">
            <a:extLst>
              <a:ext uri="{FF2B5EF4-FFF2-40B4-BE49-F238E27FC236}">
                <a16:creationId xmlns:a16="http://schemas.microsoft.com/office/drawing/2014/main" id="{A0F9DECE-8978-46F2-B871-1E5FBBB10B8C}"/>
              </a:ext>
            </a:extLst>
          </p:cNvPr>
          <p:cNvSpPr/>
          <p:nvPr/>
        </p:nvSpPr>
        <p:spPr>
          <a:xfrm>
            <a:off x="178137" y="1349733"/>
            <a:ext cx="5467973" cy="113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6BBDB5"/>
                </a:solidFill>
                <a:latin typeface="Marianne" panose="02000000000000000000" pitchFamily="50" charset="0"/>
              </a:rPr>
              <a:t>Ecosystème </a:t>
            </a:r>
            <a:r>
              <a:rPr lang="fr-FR" sz="2400" b="1" i="1" dirty="0">
                <a:solidFill>
                  <a:srgbClr val="6BBDB5"/>
                </a:solidFill>
                <a:latin typeface="Marianne" panose="02000000000000000000" pitchFamily="50" charset="0"/>
              </a:rPr>
              <a:t>Recherche Data Gouv</a:t>
            </a:r>
          </a:p>
          <a:p>
            <a:r>
              <a:rPr lang="fr-FR" sz="1600" b="1" dirty="0">
                <a:solidFill>
                  <a:schemeClr val="tx1">
                    <a:lumMod val="75000"/>
                  </a:schemeClr>
                </a:solidFill>
                <a:latin typeface="Marianne" panose="02000000000000000000" pitchFamily="50" charset="0"/>
              </a:rPr>
              <a:t>Infrastructure de recherche dont les services sont accessibles à partir du portail recherche.data.gouv.fr</a:t>
            </a:r>
          </a:p>
        </p:txBody>
      </p:sp>
      <p:sp>
        <p:nvSpPr>
          <p:cNvPr id="25" name="Ellipse 24">
            <a:extLst>
              <a:ext uri="{FF2B5EF4-FFF2-40B4-BE49-F238E27FC236}">
                <a16:creationId xmlns:a16="http://schemas.microsoft.com/office/drawing/2014/main" id="{12057494-8526-4E93-AA8A-10AD9B78EA83}"/>
              </a:ext>
            </a:extLst>
          </p:cNvPr>
          <p:cNvSpPr/>
          <p:nvPr/>
        </p:nvSpPr>
        <p:spPr>
          <a:xfrm>
            <a:off x="8741837" y="4923462"/>
            <a:ext cx="3260773" cy="1152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3988A"/>
                </a:solidFill>
              </a:rPr>
              <a:t>Maillage de dispositifs d’accompagnement </a:t>
            </a:r>
          </a:p>
        </p:txBody>
      </p:sp>
      <p:sp>
        <p:nvSpPr>
          <p:cNvPr id="26" name="Ellipse 25">
            <a:extLst>
              <a:ext uri="{FF2B5EF4-FFF2-40B4-BE49-F238E27FC236}">
                <a16:creationId xmlns:a16="http://schemas.microsoft.com/office/drawing/2014/main" id="{D23208F6-DAFD-4E39-81E8-CAA9DD688D5C}"/>
              </a:ext>
            </a:extLst>
          </p:cNvPr>
          <p:cNvSpPr/>
          <p:nvPr/>
        </p:nvSpPr>
        <p:spPr>
          <a:xfrm>
            <a:off x="4453772" y="4347317"/>
            <a:ext cx="2914694" cy="17289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3988A"/>
                </a:solidFill>
              </a:rPr>
              <a:t>Plateforme de données de recherche</a:t>
            </a:r>
          </a:p>
        </p:txBody>
      </p:sp>
      <p:pic>
        <p:nvPicPr>
          <p:cNvPr id="7" name="Image 6">
            <a:extLst>
              <a:ext uri="{FF2B5EF4-FFF2-40B4-BE49-F238E27FC236}">
                <a16:creationId xmlns:a16="http://schemas.microsoft.com/office/drawing/2014/main" id="{B52718FE-241A-49A7-93BB-495BA209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Tree>
    <p:extLst>
      <p:ext uri="{BB962C8B-B14F-4D97-AF65-F5344CB8AC3E}">
        <p14:creationId xmlns:p14="http://schemas.microsoft.com/office/powerpoint/2010/main" val="20219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7" y="2889250"/>
            <a:ext cx="4489435" cy="1301322"/>
          </a:xfrm>
        </p:spPr>
        <p:txBody>
          <a:bodyPr/>
          <a:lstStyle/>
          <a:p>
            <a:r>
              <a:rPr lang="fr-FR" dirty="0">
                <a:latin typeface="Marianne" panose="02000000000000000000" pitchFamily="50" charset="0"/>
              </a:rPr>
              <a:t>La carte des ateliers de la donnée</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7" name="Image 6">
            <a:extLst>
              <a:ext uri="{FF2B5EF4-FFF2-40B4-BE49-F238E27FC236}">
                <a16:creationId xmlns:a16="http://schemas.microsoft.com/office/drawing/2014/main" id="{A1727665-C18D-4834-B5B5-BD470CCE8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72" y="3993160"/>
            <a:ext cx="1057050" cy="1057050"/>
          </a:xfrm>
          <a:prstGeom prst="rect">
            <a:avLst/>
          </a:prstGeom>
        </p:spPr>
      </p:pic>
      <p:pic>
        <p:nvPicPr>
          <p:cNvPr id="8" name="Image 7">
            <a:extLst>
              <a:ext uri="{FF2B5EF4-FFF2-40B4-BE49-F238E27FC236}">
                <a16:creationId xmlns:a16="http://schemas.microsoft.com/office/drawing/2014/main" id="{E5A95CFD-F9B3-4C23-9CC2-6F98ADE7A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072" y="3996654"/>
            <a:ext cx="1036742" cy="1036742"/>
          </a:xfrm>
          <a:prstGeom prst="rect">
            <a:avLst/>
          </a:prstGeom>
        </p:spPr>
      </p:pic>
      <p:sp>
        <p:nvSpPr>
          <p:cNvPr id="9" name="Espace réservé du texte 1">
            <a:extLst>
              <a:ext uri="{FF2B5EF4-FFF2-40B4-BE49-F238E27FC236}">
                <a16:creationId xmlns:a16="http://schemas.microsoft.com/office/drawing/2014/main" id="{71BF47C7-C56F-4BA7-814F-FBFBE411933B}"/>
              </a:ext>
            </a:extLst>
          </p:cNvPr>
          <p:cNvSpPr txBox="1">
            <a:spLocks/>
          </p:cNvSpPr>
          <p:nvPr/>
        </p:nvSpPr>
        <p:spPr>
          <a:xfrm>
            <a:off x="2100786" y="503223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dirty="0">
                <a:solidFill>
                  <a:schemeClr val="accent1"/>
                </a:solidFill>
                <a:latin typeface="Marianne" panose="02000000000000000000" pitchFamily="50" charset="0"/>
              </a:rPr>
              <a:t>Macaron pour illustrer les ateliers de la donnée sur la trajectoire</a:t>
            </a:r>
          </a:p>
        </p:txBody>
      </p:sp>
      <p:sp>
        <p:nvSpPr>
          <p:cNvPr id="10" name="Espace réservé du texte 1">
            <a:extLst>
              <a:ext uri="{FF2B5EF4-FFF2-40B4-BE49-F238E27FC236}">
                <a16:creationId xmlns:a16="http://schemas.microsoft.com/office/drawing/2014/main" id="{73EED69B-4D44-498E-ABFC-5B41B8F249ED}"/>
              </a:ext>
            </a:extLst>
          </p:cNvPr>
          <p:cNvSpPr txBox="1">
            <a:spLocks/>
          </p:cNvSpPr>
          <p:nvPr/>
        </p:nvSpPr>
        <p:spPr>
          <a:xfrm>
            <a:off x="8005916" y="571729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i="1" dirty="0">
                <a:solidFill>
                  <a:schemeClr val="accent1"/>
                </a:solidFill>
                <a:latin typeface="Marianne" panose="02000000000000000000" pitchFamily="50" charset="0"/>
              </a:rPr>
              <a:t>Carte du Réseau des ateliers de la donnée en janvier 2025. </a:t>
            </a:r>
          </a:p>
        </p:txBody>
      </p:sp>
      <p:pic>
        <p:nvPicPr>
          <p:cNvPr id="5" name="Image 4">
            <a:extLst>
              <a:ext uri="{FF2B5EF4-FFF2-40B4-BE49-F238E27FC236}">
                <a16:creationId xmlns:a16="http://schemas.microsoft.com/office/drawing/2014/main" id="{3B3DCD3A-85DF-4D79-8390-72F01A1FE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6536" y="686809"/>
            <a:ext cx="4625535" cy="4705852"/>
          </a:xfrm>
          <a:prstGeom prst="rect">
            <a:avLst/>
          </a:prstGeom>
        </p:spPr>
      </p:pic>
    </p:spTree>
    <p:extLst>
      <p:ext uri="{BB962C8B-B14F-4D97-AF65-F5344CB8AC3E}">
        <p14:creationId xmlns:p14="http://schemas.microsoft.com/office/powerpoint/2010/main" val="143509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visuels complémentaires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B4085D5-F061-454D-B544-C2B9F8142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358" y="2303224"/>
            <a:ext cx="1325989" cy="1327977"/>
          </a:xfrm>
          <a:prstGeom prst="rect">
            <a:avLst/>
          </a:prstGeom>
        </p:spPr>
      </p:pic>
      <p:pic>
        <p:nvPicPr>
          <p:cNvPr id="10" name="Image 9">
            <a:extLst>
              <a:ext uri="{FF2B5EF4-FFF2-40B4-BE49-F238E27FC236}">
                <a16:creationId xmlns:a16="http://schemas.microsoft.com/office/drawing/2014/main" id="{06A84016-73B8-4376-8213-230D9F13E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573" y="2250423"/>
            <a:ext cx="1327977" cy="1327977"/>
          </a:xfrm>
          <a:prstGeom prst="rect">
            <a:avLst/>
          </a:prstGeom>
        </p:spPr>
      </p:pic>
      <p:sp>
        <p:nvSpPr>
          <p:cNvPr id="14" name="Espace réservé du texte 1">
            <a:extLst>
              <a:ext uri="{FF2B5EF4-FFF2-40B4-BE49-F238E27FC236}">
                <a16:creationId xmlns:a16="http://schemas.microsoft.com/office/drawing/2014/main" id="{7FCC157A-91C4-4BA5-8695-A1D799D0B248}"/>
              </a:ext>
            </a:extLst>
          </p:cNvPr>
          <p:cNvSpPr txBox="1">
            <a:spLocks/>
          </p:cNvSpPr>
          <p:nvPr/>
        </p:nvSpPr>
        <p:spPr>
          <a:xfrm>
            <a:off x="7825681" y="3462401"/>
            <a:ext cx="637675" cy="298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Devenir atelier</a:t>
            </a:r>
          </a:p>
        </p:txBody>
      </p:sp>
      <p:sp>
        <p:nvSpPr>
          <p:cNvPr id="15" name="Espace réservé du texte 1">
            <a:extLst>
              <a:ext uri="{FF2B5EF4-FFF2-40B4-BE49-F238E27FC236}">
                <a16:creationId xmlns:a16="http://schemas.microsoft.com/office/drawing/2014/main" id="{74BCD4E7-0CB7-45FA-9127-60BDB0F09BF2}"/>
              </a:ext>
            </a:extLst>
          </p:cNvPr>
          <p:cNvSpPr txBox="1">
            <a:spLocks/>
          </p:cNvSpPr>
          <p:nvPr/>
        </p:nvSpPr>
        <p:spPr>
          <a:xfrm>
            <a:off x="9318611" y="3489774"/>
            <a:ext cx="1044569" cy="297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Créer un espace institutionnel</a:t>
            </a:r>
          </a:p>
        </p:txBody>
      </p:sp>
    </p:spTree>
    <p:extLst>
      <p:ext uri="{BB962C8B-B14F-4D97-AF65-F5344CB8AC3E}">
        <p14:creationId xmlns:p14="http://schemas.microsoft.com/office/powerpoint/2010/main" val="296251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DDE9F2-6456-43F8-83F6-BDFC1DB0D9A0}"/>
              </a:ext>
            </a:extLst>
          </p:cNvPr>
          <p:cNvSpPr>
            <a:spLocks noGrp="1"/>
          </p:cNvSpPr>
          <p:nvPr>
            <p:ph type="body" idx="1"/>
          </p:nvPr>
        </p:nvSpPr>
        <p:spPr>
          <a:xfrm>
            <a:off x="952499" y="2823669"/>
            <a:ext cx="10220326" cy="1301322"/>
          </a:xfrm>
        </p:spPr>
        <p:txBody>
          <a:bodyPr/>
          <a:lstStyle/>
          <a:p>
            <a:pPr marL="571500" indent="-571500">
              <a:buAutoNum type="romanUcPeriod"/>
            </a:pPr>
            <a:r>
              <a:rPr lang="fr-FR" dirty="0"/>
              <a:t>L’univers graphique de Recherche Data Gouv</a:t>
            </a:r>
          </a:p>
        </p:txBody>
      </p:sp>
    </p:spTree>
    <p:extLst>
      <p:ext uri="{BB962C8B-B14F-4D97-AF65-F5344CB8AC3E}">
        <p14:creationId xmlns:p14="http://schemas.microsoft.com/office/powerpoint/2010/main" val="92424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292208" y="2267227"/>
            <a:ext cx="3525190" cy="591382"/>
          </a:xfrm>
        </p:spPr>
        <p:txBody>
          <a:bodyPr/>
          <a:lstStyle/>
          <a:p>
            <a:r>
              <a:rPr lang="fr-FR" dirty="0">
                <a:latin typeface="Marianne" panose="02000000000000000000" pitchFamily="50" charset="0"/>
              </a:rPr>
              <a:t>Autres outils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5" name="Image 4">
            <a:extLst>
              <a:ext uri="{FF2B5EF4-FFF2-40B4-BE49-F238E27FC236}">
                <a16:creationId xmlns:a16="http://schemas.microsoft.com/office/drawing/2014/main" id="{3C6A9940-3F37-4483-8EDE-90DD4E44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038" y="592840"/>
            <a:ext cx="5505942" cy="1147184"/>
          </a:xfrm>
          <a:prstGeom prst="rect">
            <a:avLst/>
          </a:prstGeom>
        </p:spPr>
      </p:pic>
      <p:pic>
        <p:nvPicPr>
          <p:cNvPr id="3" name="Graphique 2">
            <a:extLst>
              <a:ext uri="{FF2B5EF4-FFF2-40B4-BE49-F238E27FC236}">
                <a16:creationId xmlns:a16="http://schemas.microsoft.com/office/drawing/2014/main" id="{CA08F0AF-B760-4416-8F9C-C7A51B878DB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119" t="13655" r="56570" b="10324"/>
          <a:stretch/>
        </p:blipFill>
        <p:spPr>
          <a:xfrm>
            <a:off x="1064446" y="4377964"/>
            <a:ext cx="1411550" cy="1466139"/>
          </a:xfrm>
          <a:prstGeom prst="rect">
            <a:avLst/>
          </a:prstGeom>
        </p:spPr>
      </p:pic>
      <p:sp>
        <p:nvSpPr>
          <p:cNvPr id="13" name="Espace réservé du texte 1">
            <a:extLst>
              <a:ext uri="{FF2B5EF4-FFF2-40B4-BE49-F238E27FC236}">
                <a16:creationId xmlns:a16="http://schemas.microsoft.com/office/drawing/2014/main" id="{41C76E9B-8064-4E32-B932-A914DE023E73}"/>
              </a:ext>
            </a:extLst>
          </p:cNvPr>
          <p:cNvSpPr txBox="1">
            <a:spLocks/>
          </p:cNvSpPr>
          <p:nvPr/>
        </p:nvSpPr>
        <p:spPr>
          <a:xfrm>
            <a:off x="920056" y="598214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Autocollants</a:t>
            </a:r>
          </a:p>
        </p:txBody>
      </p:sp>
      <p:pic>
        <p:nvPicPr>
          <p:cNvPr id="14" name="Graphique 13">
            <a:extLst>
              <a:ext uri="{FF2B5EF4-FFF2-40B4-BE49-F238E27FC236}">
                <a16:creationId xmlns:a16="http://schemas.microsoft.com/office/drawing/2014/main" id="{C32B4768-A7DD-46EF-8986-2E5ED6C606E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6088" t="13587" r="1818" b="11200"/>
          <a:stretch/>
        </p:blipFill>
        <p:spPr>
          <a:xfrm>
            <a:off x="2361461" y="3990582"/>
            <a:ext cx="1402672" cy="1380408"/>
          </a:xfrm>
          <a:prstGeom prst="rect">
            <a:avLst/>
          </a:prstGeom>
        </p:spPr>
      </p:pic>
      <p:pic>
        <p:nvPicPr>
          <p:cNvPr id="17" name="Image 16">
            <a:extLst>
              <a:ext uri="{FF2B5EF4-FFF2-40B4-BE49-F238E27FC236}">
                <a16:creationId xmlns:a16="http://schemas.microsoft.com/office/drawing/2014/main" id="{B423CD88-F924-4B36-B020-96C9B060E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507" y="4671168"/>
            <a:ext cx="909318" cy="909318"/>
          </a:xfrm>
          <a:prstGeom prst="rect">
            <a:avLst/>
          </a:prstGeom>
        </p:spPr>
      </p:pic>
      <p:pic>
        <p:nvPicPr>
          <p:cNvPr id="18" name="Image 17">
            <a:extLst>
              <a:ext uri="{FF2B5EF4-FFF2-40B4-BE49-F238E27FC236}">
                <a16:creationId xmlns:a16="http://schemas.microsoft.com/office/drawing/2014/main" id="{E9BA8A6C-C2D8-49EC-B6B0-3B7921A174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58" y="3650235"/>
            <a:ext cx="910000" cy="909318"/>
          </a:xfrm>
          <a:prstGeom prst="rect">
            <a:avLst/>
          </a:prstGeom>
        </p:spPr>
      </p:pic>
      <p:pic>
        <p:nvPicPr>
          <p:cNvPr id="20" name="Image 19">
            <a:extLst>
              <a:ext uri="{FF2B5EF4-FFF2-40B4-BE49-F238E27FC236}">
                <a16:creationId xmlns:a16="http://schemas.microsoft.com/office/drawing/2014/main" id="{89388B5E-6475-4BAC-AF1F-0326A0620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5102" y="5532302"/>
            <a:ext cx="909318" cy="909318"/>
          </a:xfrm>
          <a:prstGeom prst="rect">
            <a:avLst/>
          </a:prstGeom>
        </p:spPr>
      </p:pic>
      <p:pic>
        <p:nvPicPr>
          <p:cNvPr id="21" name="Image 20">
            <a:extLst>
              <a:ext uri="{FF2B5EF4-FFF2-40B4-BE49-F238E27FC236}">
                <a16:creationId xmlns:a16="http://schemas.microsoft.com/office/drawing/2014/main" id="{E72BF5F7-9F9F-41B4-86E0-054373EDB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7470" y="3482942"/>
            <a:ext cx="901163" cy="900488"/>
          </a:xfrm>
          <a:prstGeom prst="rect">
            <a:avLst/>
          </a:prstGeom>
        </p:spPr>
      </p:pic>
      <p:pic>
        <p:nvPicPr>
          <p:cNvPr id="22" name="Image 21">
            <a:extLst>
              <a:ext uri="{FF2B5EF4-FFF2-40B4-BE49-F238E27FC236}">
                <a16:creationId xmlns:a16="http://schemas.microsoft.com/office/drawing/2014/main" id="{F650A55C-E2F2-41A6-9F5E-B610DF3BA8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0600" y="3394165"/>
            <a:ext cx="900488" cy="900488"/>
          </a:xfrm>
          <a:prstGeom prst="rect">
            <a:avLst/>
          </a:prstGeom>
        </p:spPr>
      </p:pic>
      <p:sp>
        <p:nvSpPr>
          <p:cNvPr id="23" name="Espace réservé du texte 1">
            <a:extLst>
              <a:ext uri="{FF2B5EF4-FFF2-40B4-BE49-F238E27FC236}">
                <a16:creationId xmlns:a16="http://schemas.microsoft.com/office/drawing/2014/main" id="{E8B21DFD-1D98-42DE-9935-EE73D58A6FFD}"/>
              </a:ext>
            </a:extLst>
          </p:cNvPr>
          <p:cNvSpPr txBox="1">
            <a:spLocks/>
          </p:cNvSpPr>
          <p:nvPr/>
        </p:nvSpPr>
        <p:spPr>
          <a:xfrm>
            <a:off x="10065536" y="182887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Bannières web</a:t>
            </a:r>
          </a:p>
        </p:txBody>
      </p:sp>
      <p:sp>
        <p:nvSpPr>
          <p:cNvPr id="30" name="Espace réservé du texte 1">
            <a:extLst>
              <a:ext uri="{FF2B5EF4-FFF2-40B4-BE49-F238E27FC236}">
                <a16:creationId xmlns:a16="http://schemas.microsoft.com/office/drawing/2014/main" id="{143C6FD6-3468-4956-98FE-F6F5F050B478}"/>
              </a:ext>
            </a:extLst>
          </p:cNvPr>
          <p:cNvSpPr txBox="1">
            <a:spLocks/>
          </p:cNvSpPr>
          <p:nvPr/>
        </p:nvSpPr>
        <p:spPr>
          <a:xfrm>
            <a:off x="8105171" y="2554319"/>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Kakemonos</a:t>
            </a:r>
          </a:p>
        </p:txBody>
      </p:sp>
      <p:sp>
        <p:nvSpPr>
          <p:cNvPr id="31" name="Espace réservé du texte 1">
            <a:extLst>
              <a:ext uri="{FF2B5EF4-FFF2-40B4-BE49-F238E27FC236}">
                <a16:creationId xmlns:a16="http://schemas.microsoft.com/office/drawing/2014/main" id="{4DEB2D1B-1657-434C-B592-55BD7EFF9C49}"/>
              </a:ext>
            </a:extLst>
          </p:cNvPr>
          <p:cNvSpPr txBox="1">
            <a:spLocks/>
          </p:cNvSpPr>
          <p:nvPr/>
        </p:nvSpPr>
        <p:spPr>
          <a:xfrm>
            <a:off x="9649764" y="3944720"/>
            <a:ext cx="799253" cy="2277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Badges</a:t>
            </a:r>
          </a:p>
        </p:txBody>
      </p:sp>
      <p:pic>
        <p:nvPicPr>
          <p:cNvPr id="8" name="Image 7">
            <a:extLst>
              <a:ext uri="{FF2B5EF4-FFF2-40B4-BE49-F238E27FC236}">
                <a16:creationId xmlns:a16="http://schemas.microsoft.com/office/drawing/2014/main" id="{2CDEE8BB-D8D8-4489-9A37-DB714DBA5334}"/>
              </a:ext>
            </a:extLst>
          </p:cNvPr>
          <p:cNvPicPr>
            <a:picLocks noChangeAspect="1"/>
          </p:cNvPicPr>
          <p:nvPr/>
        </p:nvPicPr>
        <p:blipFill>
          <a:blip r:embed="rId11"/>
          <a:stretch>
            <a:fillRect/>
          </a:stretch>
        </p:blipFill>
        <p:spPr>
          <a:xfrm>
            <a:off x="10732736" y="4327423"/>
            <a:ext cx="897011" cy="1376479"/>
          </a:xfrm>
          <a:prstGeom prst="rect">
            <a:avLst/>
          </a:prstGeom>
        </p:spPr>
      </p:pic>
      <p:pic>
        <p:nvPicPr>
          <p:cNvPr id="9" name="Image 8">
            <a:extLst>
              <a:ext uri="{FF2B5EF4-FFF2-40B4-BE49-F238E27FC236}">
                <a16:creationId xmlns:a16="http://schemas.microsoft.com/office/drawing/2014/main" id="{36ADC145-D691-4AC3-8859-B8A524DA9E5A}"/>
              </a:ext>
            </a:extLst>
          </p:cNvPr>
          <p:cNvPicPr>
            <a:picLocks noChangeAspect="1"/>
          </p:cNvPicPr>
          <p:nvPr/>
        </p:nvPicPr>
        <p:blipFill>
          <a:blip r:embed="rId12"/>
          <a:stretch>
            <a:fillRect/>
          </a:stretch>
        </p:blipFill>
        <p:spPr>
          <a:xfrm>
            <a:off x="9692763" y="4328119"/>
            <a:ext cx="898297" cy="1380223"/>
          </a:xfrm>
          <a:prstGeom prst="rect">
            <a:avLst/>
          </a:prstGeom>
        </p:spPr>
      </p:pic>
      <p:sp>
        <p:nvSpPr>
          <p:cNvPr id="32" name="Espace réservé du texte 1">
            <a:extLst>
              <a:ext uri="{FF2B5EF4-FFF2-40B4-BE49-F238E27FC236}">
                <a16:creationId xmlns:a16="http://schemas.microsoft.com/office/drawing/2014/main" id="{0FE81EF9-57D3-424F-A0FE-462D9CAFBB2A}"/>
              </a:ext>
            </a:extLst>
          </p:cNvPr>
          <p:cNvSpPr txBox="1">
            <a:spLocks/>
          </p:cNvSpPr>
          <p:nvPr/>
        </p:nvSpPr>
        <p:spPr>
          <a:xfrm>
            <a:off x="3684501" y="2124530"/>
            <a:ext cx="1485793" cy="5592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fr-FR" sz="1400" dirty="0">
                <a:solidFill>
                  <a:schemeClr val="accent1"/>
                </a:solidFill>
                <a:latin typeface="Marianne" panose="02000000000000000000" pitchFamily="50" charset="0"/>
              </a:rPr>
              <a:t>Brochure </a:t>
            </a:r>
          </a:p>
          <a:p>
            <a:pPr>
              <a:lnSpc>
                <a:spcPct val="100000"/>
              </a:lnSpc>
              <a:spcBef>
                <a:spcPts val="0"/>
              </a:spcBef>
            </a:pPr>
            <a:r>
              <a:rPr lang="fr-FR" sz="1400" dirty="0">
                <a:solidFill>
                  <a:schemeClr val="accent1"/>
                </a:solidFill>
                <a:latin typeface="Marianne" panose="02000000000000000000" pitchFamily="50" charset="0"/>
              </a:rPr>
              <a:t>3 volets</a:t>
            </a:r>
          </a:p>
        </p:txBody>
      </p:sp>
      <p:pic>
        <p:nvPicPr>
          <p:cNvPr id="28" name="Image 27">
            <a:extLst>
              <a:ext uri="{FF2B5EF4-FFF2-40B4-BE49-F238E27FC236}">
                <a16:creationId xmlns:a16="http://schemas.microsoft.com/office/drawing/2014/main" id="{66E8F03C-4C51-486B-8FE1-9F5CE229EF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93631" y="3086778"/>
            <a:ext cx="786415" cy="786415"/>
          </a:xfrm>
          <a:prstGeom prst="rect">
            <a:avLst/>
          </a:prstGeom>
        </p:spPr>
      </p:pic>
      <p:pic>
        <p:nvPicPr>
          <p:cNvPr id="26" name="Image 25">
            <a:extLst>
              <a:ext uri="{FF2B5EF4-FFF2-40B4-BE49-F238E27FC236}">
                <a16:creationId xmlns:a16="http://schemas.microsoft.com/office/drawing/2014/main" id="{3AB0DB38-EC44-4F57-BED9-102E6162CB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882" y="4744352"/>
            <a:ext cx="1084026" cy="1308699"/>
          </a:xfrm>
          <a:prstGeom prst="rect">
            <a:avLst/>
          </a:prstGeom>
        </p:spPr>
      </p:pic>
      <p:pic>
        <p:nvPicPr>
          <p:cNvPr id="1026" name="Picture 2">
            <a:extLst>
              <a:ext uri="{FF2B5EF4-FFF2-40B4-BE49-F238E27FC236}">
                <a16:creationId xmlns:a16="http://schemas.microsoft.com/office/drawing/2014/main" id="{43CF1389-AF51-464C-8581-533E504C2B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1520" y="2146441"/>
            <a:ext cx="1355794" cy="3385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E210B1-25E3-4DE8-865C-5A56C71818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65047" y="2070565"/>
            <a:ext cx="18383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2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3BF815-1D2C-476A-8347-A5388B017B36}"/>
              </a:ext>
            </a:extLst>
          </p:cNvPr>
          <p:cNvSpPr>
            <a:spLocks noGrp="1"/>
          </p:cNvSpPr>
          <p:nvPr>
            <p:ph type="body" idx="1"/>
          </p:nvPr>
        </p:nvSpPr>
        <p:spPr/>
        <p:txBody>
          <a:bodyPr/>
          <a:lstStyle/>
          <a:p>
            <a:r>
              <a:rPr lang="fr-FR" dirty="0"/>
              <a:t>II. FAQ Communication</a:t>
            </a:r>
          </a:p>
        </p:txBody>
      </p:sp>
    </p:spTree>
    <p:extLst>
      <p:ext uri="{BB962C8B-B14F-4D97-AF65-F5344CB8AC3E}">
        <p14:creationId xmlns:p14="http://schemas.microsoft.com/office/powerpoint/2010/main" val="406986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666565" y="1482136"/>
            <a:ext cx="10800425" cy="914835"/>
          </a:xfrm>
        </p:spPr>
        <p:txBody>
          <a:bodyPr>
            <a:noAutofit/>
          </a:bodyPr>
          <a:lstStyle/>
          <a:p>
            <a:r>
              <a:rPr lang="fr-FR" sz="2400" dirty="0">
                <a:latin typeface="Marianne" panose="02000000000000000000" pitchFamily="50" charset="0"/>
              </a:rPr>
              <a:t>Un membre de l’écosystème souhaite valoriser son engagement au sein de Recherche Data Gouv, quelle charte utiliser?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2377647"/>
          </a:xfrm>
        </p:spPr>
        <p:txBody>
          <a:bodyPr>
            <a:normAutofit/>
          </a:bodyPr>
          <a:lstStyle/>
          <a:p>
            <a:r>
              <a:rPr lang="fr-FR" sz="2000" dirty="0">
                <a:latin typeface="Marianne" panose="02000000000000000000" pitchFamily="50" charset="0"/>
              </a:rPr>
              <a:t>La charte graphique du membre permet de souligner leur engagement dans Recherche Data Gouv et d’être reconnu sur leurs propres canaux de communication. </a:t>
            </a:r>
          </a:p>
          <a:p>
            <a:r>
              <a:rPr lang="fr-FR" sz="2000" dirty="0">
                <a:latin typeface="Marianne" panose="02000000000000000000" pitchFamily="50" charset="0"/>
              </a:rPr>
              <a:t>Les macarons Recherche Data Gouv peuvent être employés pour appuyer l’appartenance à l’écosystème, sans relecture de Recherche Data Gouv.</a:t>
            </a:r>
          </a:p>
          <a:p>
            <a:r>
              <a:rPr lang="fr-FR" sz="2000" dirty="0">
                <a:latin typeface="Marianne" panose="02000000000000000000" pitchFamily="50" charset="0"/>
              </a:rPr>
              <a:t>Il peut également relayer, utiliser « tels quels » les outils Recherche Data Gouv mis à disposition (Kakemono, brochure, etc.).</a:t>
            </a:r>
          </a:p>
        </p:txBody>
      </p:sp>
      <p:sp>
        <p:nvSpPr>
          <p:cNvPr id="4" name="Rectangle 3">
            <a:extLst>
              <a:ext uri="{FF2B5EF4-FFF2-40B4-BE49-F238E27FC236}">
                <a16:creationId xmlns:a16="http://schemas.microsoft.com/office/drawing/2014/main" id="{74549234-7CDC-40EF-8D08-F9227D3AB5F8}"/>
              </a:ext>
            </a:extLst>
          </p:cNvPr>
          <p:cNvSpPr/>
          <p:nvPr/>
        </p:nvSpPr>
        <p:spPr>
          <a:xfrm>
            <a:off x="816745" y="5211191"/>
            <a:ext cx="10777492" cy="107419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CF88EF-EEB6-4905-BC5E-068A152CD4BD}"/>
              </a:ext>
            </a:extLst>
          </p:cNvPr>
          <p:cNvSpPr/>
          <p:nvPr/>
        </p:nvSpPr>
        <p:spPr>
          <a:xfrm>
            <a:off x="1077157" y="5430356"/>
            <a:ext cx="10357282" cy="584775"/>
          </a:xfrm>
          <a:prstGeom prst="rect">
            <a:avLst/>
          </a:prstGeom>
        </p:spPr>
        <p:txBody>
          <a:bodyPr wrap="square">
            <a:spAutoFit/>
          </a:bodyPr>
          <a:lstStyle/>
          <a:p>
            <a:r>
              <a:rPr lang="fr-FR" sz="1600" b="1" i="1" dirty="0">
                <a:solidFill>
                  <a:schemeClr val="accent5"/>
                </a:solidFill>
                <a:latin typeface="Marianne" panose="02000000000000000000" pitchFamily="50" charset="0"/>
              </a:rPr>
              <a:t>Qui réalise l’outil ? Les équipes qui souhaitent valoriser leur appartenance, avec appui de la responsable communication Recherche Data Gouv et d’éléments graphiques, éditoriaux. </a:t>
            </a:r>
          </a:p>
        </p:txBody>
      </p:sp>
    </p:spTree>
    <p:extLst>
      <p:ext uri="{BB962C8B-B14F-4D97-AF65-F5344CB8AC3E}">
        <p14:creationId xmlns:p14="http://schemas.microsoft.com/office/powerpoint/2010/main" val="41958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86757-589B-458F-BE20-87E673A719F5}"/>
              </a:ext>
            </a:extLst>
          </p:cNvPr>
          <p:cNvSpPr/>
          <p:nvPr/>
        </p:nvSpPr>
        <p:spPr>
          <a:xfrm>
            <a:off x="692458" y="4589753"/>
            <a:ext cx="10777492" cy="1517431"/>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Je suis un acteur de l’écosystème qui souhaite produire des outils de communication Recherche Data Gouv (affiche, flyer, vidéo etc.). </a:t>
            </a:r>
          </a:p>
          <a:p>
            <a:r>
              <a:rPr lang="fr-FR" sz="2400" dirty="0">
                <a:latin typeface="Marianne" panose="02000000000000000000" pitchFamily="50" charset="0"/>
              </a:rPr>
              <a:t>Quelle charte déployer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12055" y="2901716"/>
            <a:ext cx="10525125" cy="722328"/>
          </a:xfrm>
        </p:spPr>
        <p:txBody>
          <a:bodyPr>
            <a:normAutofit/>
          </a:bodyPr>
          <a:lstStyle/>
          <a:p>
            <a:r>
              <a:rPr lang="fr-FR" sz="2000" dirty="0">
                <a:latin typeface="Marianne" panose="02000000000000000000" pitchFamily="50" charset="0"/>
              </a:rPr>
              <a:t>C’est un produit 100% Recherche Data Gouv : la charte correspondante est celle de Recherche Data Gouv. </a:t>
            </a:r>
          </a:p>
        </p:txBody>
      </p:sp>
      <p:sp>
        <p:nvSpPr>
          <p:cNvPr id="4" name="Rectangle 3">
            <a:extLst>
              <a:ext uri="{FF2B5EF4-FFF2-40B4-BE49-F238E27FC236}">
                <a16:creationId xmlns:a16="http://schemas.microsoft.com/office/drawing/2014/main" id="{B911BE27-737C-47A9-B36E-5FC38AF9AFE5}"/>
              </a:ext>
            </a:extLst>
          </p:cNvPr>
          <p:cNvSpPr/>
          <p:nvPr/>
        </p:nvSpPr>
        <p:spPr>
          <a:xfrm>
            <a:off x="961748" y="4675754"/>
            <a:ext cx="10357282" cy="1323439"/>
          </a:xfrm>
          <a:prstGeom prst="rect">
            <a:avLst/>
          </a:prstGeom>
        </p:spPr>
        <p:txBody>
          <a:bodyPr wrap="square">
            <a:spAutoFit/>
          </a:bodyPr>
          <a:lstStyle/>
          <a:p>
            <a:r>
              <a:rPr lang="fr-FR" sz="1600" b="1" i="1" dirty="0">
                <a:solidFill>
                  <a:schemeClr val="accent5"/>
                </a:solidFill>
                <a:latin typeface="Marianne" panose="02000000000000000000" pitchFamily="50" charset="0"/>
              </a:rPr>
              <a:t>Tout projet d’outil de communication Recherche Data Gouv doit être pensé dès le début avec la communication de Recherche Data Gouv qui répond et qui est conforme à la charte de l’Etat, en lien avec le collège de coordination. Au-delà de s’assurer du bon maintien de la charte graphique et la continuité éditoriale, cela permet d’inclure ce projet dans un plan de communication adéquat à l’échelle de l’écosystème et donc de penser le rayonnement de l’outil. </a:t>
            </a:r>
          </a:p>
        </p:txBody>
      </p:sp>
    </p:spTree>
    <p:extLst>
      <p:ext uri="{BB962C8B-B14F-4D97-AF65-F5344CB8AC3E}">
        <p14:creationId xmlns:p14="http://schemas.microsoft.com/office/powerpoint/2010/main" val="125355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1039122"/>
          </a:xfrm>
        </p:spPr>
        <p:txBody>
          <a:bodyPr>
            <a:noAutofit/>
          </a:bodyPr>
          <a:lstStyle/>
          <a:p>
            <a:r>
              <a:rPr lang="fr-FR" sz="2400" dirty="0">
                <a:latin typeface="Marianne" panose="02000000000000000000" pitchFamily="50" charset="0"/>
              </a:rPr>
              <a:t>Recherche Data Gouv peut-il me fournir des outils de communication imprimés pour mettre à disposition des chercheurs que je rencontre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592281"/>
            <a:ext cx="10525125" cy="3381992"/>
          </a:xfrm>
        </p:spPr>
        <p:txBody>
          <a:bodyPr>
            <a:normAutofit fontScale="92500"/>
          </a:bodyPr>
          <a:lstStyle/>
          <a:p>
            <a:pPr marL="0" indent="0">
              <a:buNone/>
            </a:pPr>
            <a:r>
              <a:rPr lang="fr-FR" sz="2000" dirty="0">
                <a:latin typeface="Marianne" panose="02000000000000000000" pitchFamily="50" charset="0"/>
              </a:rPr>
              <a:t>Recherche Data Gouv met à disposition l’ensemble des fichiers nécessaires pour que chacun puisse imprimer par ses soins les outils de communication Recherche Data Gouv. </a:t>
            </a:r>
          </a:p>
          <a:p>
            <a:pPr marL="0" indent="0">
              <a:buNone/>
            </a:pPr>
            <a:r>
              <a:rPr lang="fr-FR" sz="2000" dirty="0">
                <a:latin typeface="Marianne" panose="02000000000000000000" pitchFamily="50" charset="0"/>
              </a:rPr>
              <a:t>À noter : certains outils, comme la brochure, sont régulièrement mis à disposition de tous lors événements Recherche Data Gouv.</a:t>
            </a:r>
          </a:p>
          <a:p>
            <a:endParaRPr lang="fr-FR" sz="2000" dirty="0">
              <a:latin typeface="Marianne" panose="02000000000000000000" pitchFamily="50" charset="0"/>
            </a:endParaRPr>
          </a:p>
          <a:p>
            <a:pPr marL="0" indent="0">
              <a:buNone/>
            </a:pPr>
            <a:r>
              <a:rPr lang="fr-FR" sz="2000" dirty="0">
                <a:latin typeface="Marianne" panose="02000000000000000000" pitchFamily="50" charset="0"/>
              </a:rPr>
              <a:t>Deux lieux où trouver des outils :</a:t>
            </a:r>
          </a:p>
          <a:p>
            <a:r>
              <a:rPr lang="fr-FR" sz="2000" dirty="0">
                <a:latin typeface="Marianne" panose="02000000000000000000" pitchFamily="50" charset="0"/>
              </a:rPr>
              <a:t>Sur la </a:t>
            </a:r>
            <a:r>
              <a:rPr lang="fr-FR" sz="2000" dirty="0">
                <a:latin typeface="Marianne" panose="02000000000000000000" pitchFamily="50" charset="0"/>
                <a:hlinkClick r:id="rId2"/>
              </a:rPr>
              <a:t>page Kit communication du portail</a:t>
            </a:r>
            <a:r>
              <a:rPr lang="fr-FR" sz="2000" dirty="0">
                <a:latin typeface="Marianne" panose="02000000000000000000" pitchFamily="50" charset="0"/>
              </a:rPr>
              <a:t> Recherche Data Gouv qui recense les principaux visuels utilisés. </a:t>
            </a:r>
          </a:p>
          <a:p>
            <a:r>
              <a:rPr lang="fr-FR" sz="2000" dirty="0">
                <a:latin typeface="Marianne" panose="02000000000000000000" pitchFamily="50" charset="0"/>
              </a:rPr>
              <a:t>Par mail, à </a:t>
            </a:r>
            <a:r>
              <a:rPr lang="fr-FR" sz="2000" dirty="0">
                <a:latin typeface="Marianne" panose="02000000000000000000" pitchFamily="50" charset="0"/>
                <a:hlinkClick r:id="rId3"/>
              </a:rPr>
              <a:t>la communication de Recherche Data Gouv</a:t>
            </a:r>
            <a:r>
              <a:rPr lang="fr-FR" sz="2000" dirty="0">
                <a:latin typeface="Marianne" panose="02000000000000000000" pitchFamily="50" charset="0"/>
              </a:rPr>
              <a:t>, si le document n’est pas présent sur le kit communication en ligne ou si vous souhaitez un autre format.</a:t>
            </a:r>
          </a:p>
          <a:p>
            <a:endParaRPr lang="fr-FR" sz="2000" dirty="0">
              <a:latin typeface="Marianne" panose="02000000000000000000" pitchFamily="50" charset="0"/>
            </a:endParaRPr>
          </a:p>
        </p:txBody>
      </p:sp>
    </p:spTree>
    <p:extLst>
      <p:ext uri="{BB962C8B-B14F-4D97-AF65-F5344CB8AC3E}">
        <p14:creationId xmlns:p14="http://schemas.microsoft.com/office/powerpoint/2010/main" val="190129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1367596"/>
          </a:xfrm>
        </p:spPr>
        <p:txBody>
          <a:bodyPr>
            <a:noAutofit/>
          </a:bodyPr>
          <a:lstStyle/>
          <a:p>
            <a:r>
              <a:rPr lang="fr-FR" sz="2400" dirty="0">
                <a:latin typeface="Marianne" panose="02000000000000000000" pitchFamily="50" charset="0"/>
              </a:rPr>
              <a:t>Un atelier de la donnée/centre de référence thématique/centre de référence établissement/centre de ressources/espace institutionnel se demande quelle identité graphique déployer pour valoriser ses services.</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73710" y="3037732"/>
            <a:ext cx="10525125" cy="3185115"/>
          </a:xfrm>
        </p:spPr>
        <p:txBody>
          <a:bodyPr>
            <a:normAutofit/>
          </a:bodyPr>
          <a:lstStyle/>
          <a:p>
            <a:r>
              <a:rPr lang="fr-FR" sz="2000" dirty="0">
                <a:latin typeface="Marianne" panose="02000000000000000000" pitchFamily="50" charset="0"/>
              </a:rPr>
              <a:t>Chaque acteur de l’écosystème est libre de posséder sa propre charte graphique au sens où il propose des services qui lui sont propres. L’usage des macarons Recherche Data Gouv permet d’asseoir l’appartenance à l’écosystème mais n’implique pas de relecture de la part de Recherche Data Gouv.</a:t>
            </a:r>
          </a:p>
          <a:p>
            <a:r>
              <a:rPr lang="fr-FR" sz="2000" dirty="0">
                <a:latin typeface="Marianne" panose="02000000000000000000" pitchFamily="50" charset="0"/>
              </a:rPr>
              <a:t>Une exception existe pour le centre de ressource lié à la plateforme de données de recherche qui </a:t>
            </a:r>
            <a:r>
              <a:rPr lang="fr-FR" sz="2000" dirty="0">
                <a:solidFill>
                  <a:schemeClr val="accent1"/>
                </a:solidFill>
                <a:latin typeface="Marianne" panose="02000000000000000000" pitchFamily="50" charset="0"/>
              </a:rPr>
              <a:t>est en totalité partie intégrante de Recherche Data Gouv et donc doit respecter la charte Recherche Data Gouv conforme à la charte de l’Etat. </a:t>
            </a:r>
          </a:p>
        </p:txBody>
      </p:sp>
    </p:spTree>
    <p:extLst>
      <p:ext uri="{BB962C8B-B14F-4D97-AF65-F5344CB8AC3E}">
        <p14:creationId xmlns:p14="http://schemas.microsoft.com/office/powerpoint/2010/main" val="201860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Je dois présenter Recherche Data Gouv dans un séminaire. Existe-t-il un gabarit de PPT ? Un PPT avec le contenu rédigé ?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La </a:t>
            </a:r>
            <a:r>
              <a:rPr lang="fr-FR" sz="2000" dirty="0">
                <a:latin typeface="Marianne" panose="02000000000000000000" pitchFamily="50" charset="0"/>
                <a:hlinkClick r:id="rId2"/>
              </a:rPr>
              <a:t>page Kit communication sur le portail</a:t>
            </a:r>
            <a:r>
              <a:rPr lang="fr-FR" sz="2000" dirty="0">
                <a:latin typeface="Marianne" panose="02000000000000000000" pitchFamily="50" charset="0"/>
              </a:rPr>
              <a:t> Recherche Data Gouv vise à regrouper les différents supports disponibles. </a:t>
            </a:r>
          </a:p>
          <a:p>
            <a:r>
              <a:rPr lang="fr-FR" sz="2000" dirty="0">
                <a:solidFill>
                  <a:schemeClr val="accent1"/>
                </a:solidFill>
                <a:latin typeface="Marianne" panose="02000000000000000000" pitchFamily="50" charset="0"/>
              </a:rPr>
              <a:t>Un PPT à jour des dernières informations est disponible, il vous suffit de l’utiliser pour appuyer vos messages. Il est important de reprendre les éléments de langage disponibles dans le kit et sur le site lui-même.</a:t>
            </a:r>
          </a:p>
        </p:txBody>
      </p:sp>
    </p:spTree>
    <p:extLst>
      <p:ext uri="{BB962C8B-B14F-4D97-AF65-F5344CB8AC3E}">
        <p14:creationId xmlns:p14="http://schemas.microsoft.com/office/powerpoint/2010/main" val="318490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Je souhaite ajouter/modifier un contenu présent sur le portail recherche.data.gouv.fr. Comment faire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Le </a:t>
            </a:r>
            <a:r>
              <a:rPr lang="fr-FR" sz="2000" dirty="0">
                <a:latin typeface="Marianne" panose="02000000000000000000" pitchFamily="50" charset="0"/>
                <a:hlinkClick r:id="rId2"/>
              </a:rPr>
              <a:t>comité éditorial</a:t>
            </a:r>
            <a:r>
              <a:rPr lang="fr-FR" sz="2000" dirty="0">
                <a:latin typeface="Marianne" panose="02000000000000000000" pitchFamily="50" charset="0"/>
              </a:rPr>
              <a:t> est l’instance en charge de l’éditorialisation du portail. </a:t>
            </a:r>
          </a:p>
          <a:p>
            <a:pPr marL="0" indent="0">
              <a:buNone/>
            </a:pPr>
            <a:r>
              <a:rPr lang="fr-FR" sz="1600" dirty="0">
                <a:latin typeface="Marianne" panose="02000000000000000000" pitchFamily="50" charset="0"/>
              </a:rPr>
              <a:t>Contact : </a:t>
            </a:r>
            <a:r>
              <a:rPr lang="fr-FR" sz="1600" dirty="0" err="1">
                <a:latin typeface="Marianne" panose="02000000000000000000" pitchFamily="50" charset="0"/>
              </a:rPr>
              <a:t>recherchedatagouv</a:t>
            </a:r>
            <a:r>
              <a:rPr lang="fr-FR" sz="1600" dirty="0">
                <a:latin typeface="Marianne" panose="02000000000000000000" pitchFamily="50" charset="0"/>
              </a:rPr>
              <a:t>-comite-</a:t>
            </a:r>
            <a:r>
              <a:rPr lang="fr-FR" sz="1600" dirty="0" err="1">
                <a:latin typeface="Marianne" panose="02000000000000000000" pitchFamily="50" charset="0"/>
              </a:rPr>
              <a:t>editorial</a:t>
            </a:r>
            <a:r>
              <a:rPr lang="fr-FR" sz="1600" dirty="0">
                <a:latin typeface="Marianne" panose="02000000000000000000" pitchFamily="50" charset="0"/>
              </a:rPr>
              <a:t>(at)groupes.renater.fr</a:t>
            </a:r>
          </a:p>
          <a:p>
            <a:pPr marL="0" indent="0">
              <a:buNone/>
            </a:pPr>
            <a:endParaRPr lang="fr-FR" sz="1600" dirty="0">
              <a:latin typeface="Marianne" panose="02000000000000000000" pitchFamily="50" charset="0"/>
            </a:endParaRPr>
          </a:p>
          <a:p>
            <a:pPr marL="0" indent="0">
              <a:buNone/>
            </a:pPr>
            <a:endParaRPr lang="fr-FR" sz="1600" dirty="0">
              <a:latin typeface="Marianne" panose="02000000000000000000" pitchFamily="50" charset="0"/>
            </a:endParaRPr>
          </a:p>
          <a:p>
            <a:pPr>
              <a:buFont typeface="Wingdings" panose="05000000000000000000" pitchFamily="2" charset="2"/>
              <a:buChar char="Ø"/>
            </a:pPr>
            <a:r>
              <a:rPr lang="fr-FR" sz="1600" dirty="0">
                <a:latin typeface="Marianne" panose="02000000000000000000" pitchFamily="50" charset="0"/>
              </a:rPr>
              <a:t>Merci de ne pas contacter le comité pour une question hors portail. </a:t>
            </a:r>
          </a:p>
          <a:p>
            <a:pPr>
              <a:buFont typeface="Wingdings" panose="05000000000000000000" pitchFamily="2" charset="2"/>
              <a:buChar char="Ø"/>
            </a:pPr>
            <a:r>
              <a:rPr lang="fr-FR" sz="1600" dirty="0">
                <a:latin typeface="Marianne" panose="02000000000000000000" pitchFamily="50" charset="0"/>
              </a:rPr>
              <a:t>Pour toute question de communication : nadege.joly@univ-lille.fr</a:t>
            </a:r>
          </a:p>
        </p:txBody>
      </p:sp>
    </p:spTree>
    <p:extLst>
      <p:ext uri="{BB962C8B-B14F-4D97-AF65-F5344CB8AC3E}">
        <p14:creationId xmlns:p14="http://schemas.microsoft.com/office/powerpoint/2010/main" val="231846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68D656-B8BE-4DA4-B885-6738FC437393}"/>
              </a:ext>
            </a:extLst>
          </p:cNvPr>
          <p:cNvSpPr>
            <a:spLocks noGrp="1"/>
          </p:cNvSpPr>
          <p:nvPr>
            <p:ph type="body" idx="1"/>
          </p:nvPr>
        </p:nvSpPr>
        <p:spPr/>
        <p:txBody>
          <a:bodyPr/>
          <a:lstStyle/>
          <a:p>
            <a:r>
              <a:rPr lang="fr-FR" dirty="0"/>
              <a:t>CONTACT</a:t>
            </a:r>
          </a:p>
        </p:txBody>
      </p:sp>
      <p:sp>
        <p:nvSpPr>
          <p:cNvPr id="3" name="Espace réservé du texte 2">
            <a:extLst>
              <a:ext uri="{FF2B5EF4-FFF2-40B4-BE49-F238E27FC236}">
                <a16:creationId xmlns:a16="http://schemas.microsoft.com/office/drawing/2014/main" id="{534AA81A-DB5A-4C58-A64B-FCB3AE928A4F}"/>
              </a:ext>
            </a:extLst>
          </p:cNvPr>
          <p:cNvSpPr>
            <a:spLocks noGrp="1"/>
          </p:cNvSpPr>
          <p:nvPr>
            <p:ph type="body" sz="quarter" idx="13"/>
          </p:nvPr>
        </p:nvSpPr>
        <p:spPr>
          <a:xfrm>
            <a:off x="447392" y="3692830"/>
            <a:ext cx="5499100" cy="1028049"/>
          </a:xfrm>
        </p:spPr>
        <p:txBody>
          <a:bodyPr/>
          <a:lstStyle/>
          <a:p>
            <a:pPr>
              <a:lnSpc>
                <a:spcPct val="100000"/>
              </a:lnSpc>
              <a:spcBef>
                <a:spcPts val="0"/>
              </a:spcBef>
            </a:pPr>
            <a:r>
              <a:rPr lang="fr-FR" b="1" dirty="0">
                <a:latin typeface="Marianne" panose="02000000000000000000" pitchFamily="50" charset="0"/>
              </a:rPr>
              <a:t>Nadège Joly</a:t>
            </a:r>
          </a:p>
          <a:p>
            <a:pPr>
              <a:lnSpc>
                <a:spcPct val="100000"/>
              </a:lnSpc>
              <a:spcBef>
                <a:spcPts val="0"/>
              </a:spcBef>
            </a:pPr>
            <a:r>
              <a:rPr lang="fr-FR" dirty="0">
                <a:latin typeface="Marianne" panose="02000000000000000000" pitchFamily="50" charset="0"/>
              </a:rPr>
              <a:t>Responsable communication Recherche Data Gouv</a:t>
            </a:r>
          </a:p>
          <a:p>
            <a:pPr>
              <a:lnSpc>
                <a:spcPct val="100000"/>
              </a:lnSpc>
              <a:spcBef>
                <a:spcPts val="0"/>
              </a:spcBef>
            </a:pPr>
            <a:r>
              <a:rPr lang="fr-FR" dirty="0">
                <a:latin typeface="Marianne" panose="02000000000000000000" pitchFamily="50" charset="0"/>
              </a:rPr>
              <a:t>nadege.joly@univ-lille.fr</a:t>
            </a:r>
          </a:p>
        </p:txBody>
      </p:sp>
    </p:spTree>
    <p:extLst>
      <p:ext uri="{BB962C8B-B14F-4D97-AF65-F5344CB8AC3E}">
        <p14:creationId xmlns:p14="http://schemas.microsoft.com/office/powerpoint/2010/main" val="259627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500" y="2847758"/>
            <a:ext cx="2571750" cy="1301322"/>
          </a:xfrm>
        </p:spPr>
        <p:txBody>
          <a:bodyPr/>
          <a:lstStyle/>
          <a:p>
            <a:r>
              <a:rPr lang="fr-FR" dirty="0">
                <a:latin typeface="Marianne" panose="02000000000000000000" pitchFamily="50" charset="0"/>
              </a:rPr>
              <a:t>Le logotype</a:t>
            </a:r>
          </a:p>
          <a:p>
            <a:endParaRPr lang="fr-FR" dirty="0">
              <a:latin typeface="Marianne" panose="02000000000000000000" pitchFamily="50" charset="0"/>
            </a:endParaRPr>
          </a:p>
        </p:txBody>
      </p:sp>
      <p:pic>
        <p:nvPicPr>
          <p:cNvPr id="11" name="Image 10">
            <a:extLst>
              <a:ext uri="{FF2B5EF4-FFF2-40B4-BE49-F238E27FC236}">
                <a16:creationId xmlns:a16="http://schemas.microsoft.com/office/drawing/2014/main" id="{7E57FFB1-9FDB-460B-B1EE-103E32C5A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07" y="2847758"/>
            <a:ext cx="6066669" cy="1498097"/>
          </a:xfrm>
          <a:prstGeom prst="rect">
            <a:avLst/>
          </a:prstGeom>
        </p:spPr>
      </p:pic>
      <p:sp>
        <p:nvSpPr>
          <p:cNvPr id="13" name="Titre 1">
            <a:extLst>
              <a:ext uri="{FF2B5EF4-FFF2-40B4-BE49-F238E27FC236}">
                <a16:creationId xmlns:a16="http://schemas.microsoft.com/office/drawing/2014/main" id="{07E3AEBA-F900-42C9-9E53-569664AA58BB}"/>
              </a:ext>
            </a:extLst>
          </p:cNvPr>
          <p:cNvSpPr txBox="1">
            <a:spLocks/>
          </p:cNvSpPr>
          <p:nvPr/>
        </p:nvSpPr>
        <p:spPr>
          <a:xfrm>
            <a:off x="952500" y="3596807"/>
            <a:ext cx="2875312" cy="64703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2000" i="0" dirty="0">
                <a:latin typeface="Marianne" panose="02000000000000000000" pitchFamily="50" charset="0"/>
              </a:rPr>
              <a:t>Il s’accroche naturellement</a:t>
            </a:r>
          </a:p>
          <a:p>
            <a:r>
              <a:rPr lang="fr-FR" sz="2000" i="0" dirty="0">
                <a:latin typeface="Marianne" panose="02000000000000000000" pitchFamily="50" charset="0"/>
              </a:rPr>
              <a:t>au logo de data.gouv.fr</a:t>
            </a:r>
          </a:p>
          <a:p>
            <a:endParaRPr lang="fr-FR" sz="2000" i="0" dirty="0">
              <a:latin typeface="Marianne" panose="02000000000000000000" pitchFamily="50" charset="0"/>
            </a:endParaRPr>
          </a:p>
        </p:txBody>
      </p:sp>
    </p:spTree>
    <p:extLst>
      <p:ext uri="{BB962C8B-B14F-4D97-AF65-F5344CB8AC3E}">
        <p14:creationId xmlns:p14="http://schemas.microsoft.com/office/powerpoint/2010/main" val="427779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02671" y="1393038"/>
            <a:ext cx="8795670" cy="510747"/>
          </a:xfrm>
        </p:spPr>
        <p:txBody>
          <a:bodyPr/>
          <a:lstStyle/>
          <a:p>
            <a:r>
              <a:rPr lang="fr-FR" dirty="0">
                <a:latin typeface="Marianne" panose="02000000000000000000" pitchFamily="50" charset="0"/>
              </a:rPr>
              <a:t>Ceci n’est pas le logo Recherche Data Gouv</a:t>
            </a:r>
          </a:p>
        </p:txBody>
      </p:sp>
      <p:pic>
        <p:nvPicPr>
          <p:cNvPr id="5" name="Image 4">
            <a:extLst>
              <a:ext uri="{FF2B5EF4-FFF2-40B4-BE49-F238E27FC236}">
                <a16:creationId xmlns:a16="http://schemas.microsoft.com/office/drawing/2014/main" id="{B7A8ADE4-1D5B-49A2-B27A-90EB1A3D29FD}"/>
              </a:ext>
            </a:extLst>
          </p:cNvPr>
          <p:cNvPicPr>
            <a:picLocks noChangeAspect="1"/>
          </p:cNvPicPr>
          <p:nvPr/>
        </p:nvPicPr>
        <p:blipFill rotWithShape="1">
          <a:blip r:embed="rId2">
            <a:extLst>
              <a:ext uri="{28A0092B-C50C-407E-A947-70E740481C1C}">
                <a14:useLocalDpi xmlns:a14="http://schemas.microsoft.com/office/drawing/2010/main" val="0"/>
              </a:ext>
            </a:extLst>
          </a:blip>
          <a:srcRect l="28003" t="58152" r="13392" b="28227"/>
          <a:stretch/>
        </p:blipFill>
        <p:spPr>
          <a:xfrm>
            <a:off x="1111359" y="2927316"/>
            <a:ext cx="3979111" cy="340938"/>
          </a:xfrm>
          <a:prstGeom prst="rect">
            <a:avLst/>
          </a:prstGeom>
        </p:spPr>
      </p:pic>
      <p:cxnSp>
        <p:nvCxnSpPr>
          <p:cNvPr id="8" name="Connecteur droit 7">
            <a:extLst>
              <a:ext uri="{FF2B5EF4-FFF2-40B4-BE49-F238E27FC236}">
                <a16:creationId xmlns:a16="http://schemas.microsoft.com/office/drawing/2014/main" id="{69F1A68F-7D8E-407C-9496-257C60793F8C}"/>
              </a:ext>
            </a:extLst>
          </p:cNvPr>
          <p:cNvCxnSpPr>
            <a:cxnSpLocks/>
            <a:endCxn id="5" idx="3"/>
          </p:cNvCxnSpPr>
          <p:nvPr/>
        </p:nvCxnSpPr>
        <p:spPr>
          <a:xfrm>
            <a:off x="1247357" y="3057604"/>
            <a:ext cx="3843113" cy="4018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6EC0E6A3-CE73-4E99-A472-0E842FB4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907" y="4346334"/>
            <a:ext cx="3561292" cy="879422"/>
          </a:xfrm>
          <a:prstGeom prst="rect">
            <a:avLst/>
          </a:prstGeom>
        </p:spPr>
      </p:pic>
      <p:pic>
        <p:nvPicPr>
          <p:cNvPr id="1026" name="Picture 2" descr="Check ">
            <a:extLst>
              <a:ext uri="{FF2B5EF4-FFF2-40B4-BE49-F238E27FC236}">
                <a16:creationId xmlns:a16="http://schemas.microsoft.com/office/drawing/2014/main" id="{B3186D5E-33FC-4201-812B-EAFD97B5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8124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oss ">
            <a:extLst>
              <a:ext uri="{FF2B5EF4-FFF2-40B4-BE49-F238E27FC236}">
                <a16:creationId xmlns:a16="http://schemas.microsoft.com/office/drawing/2014/main" id="{020D23D2-A1E3-4D55-8513-34BC5554D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72" y="2790100"/>
            <a:ext cx="535008" cy="53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3A2F4-3BDF-4B00-B910-A402DDABC358}"/>
              </a:ext>
            </a:extLst>
          </p:cNvPr>
          <p:cNvSpPr/>
          <p:nvPr/>
        </p:nvSpPr>
        <p:spPr>
          <a:xfrm>
            <a:off x="6505575" y="2038350"/>
            <a:ext cx="4611949" cy="38290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02671" y="1393038"/>
            <a:ext cx="4917005" cy="510747"/>
          </a:xfrm>
        </p:spPr>
        <p:txBody>
          <a:bodyPr/>
          <a:lstStyle/>
          <a:p>
            <a:r>
              <a:rPr lang="fr-FR" dirty="0">
                <a:latin typeface="Marianne" panose="02000000000000000000" pitchFamily="50" charset="0"/>
              </a:rPr>
              <a:t>Vigilance</a:t>
            </a:r>
          </a:p>
        </p:txBody>
      </p:sp>
      <p:sp>
        <p:nvSpPr>
          <p:cNvPr id="13" name="Titre 1">
            <a:extLst>
              <a:ext uri="{FF2B5EF4-FFF2-40B4-BE49-F238E27FC236}">
                <a16:creationId xmlns:a16="http://schemas.microsoft.com/office/drawing/2014/main" id="{07E3AEBA-F900-42C9-9E53-569664AA58BB}"/>
              </a:ext>
            </a:extLst>
          </p:cNvPr>
          <p:cNvSpPr txBox="1">
            <a:spLocks/>
          </p:cNvSpPr>
          <p:nvPr/>
        </p:nvSpPr>
        <p:spPr>
          <a:xfrm>
            <a:off x="1074476" y="2879682"/>
            <a:ext cx="5434443" cy="1298422"/>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2400" i="0" dirty="0">
                <a:latin typeface="Marianne" panose="02000000000000000000" pitchFamily="50" charset="0"/>
              </a:rPr>
              <a:t>Recherche Data Gouv adossé à la Marianne </a:t>
            </a:r>
          </a:p>
          <a:p>
            <a:r>
              <a:rPr lang="fr-FR" sz="2400" i="0" dirty="0">
                <a:latin typeface="Marianne" panose="02000000000000000000" pitchFamily="50" charset="0"/>
              </a:rPr>
              <a:t>n’existe JAMAIS seul</a:t>
            </a:r>
          </a:p>
          <a:p>
            <a:endParaRPr lang="fr-FR" sz="2400" i="0" dirty="0">
              <a:latin typeface="Marianne" panose="02000000000000000000" pitchFamily="50" charset="0"/>
            </a:endParaRPr>
          </a:p>
          <a:p>
            <a:r>
              <a:rPr lang="fr-FR" sz="2400" i="0" dirty="0">
                <a:latin typeface="Marianne" panose="02000000000000000000" pitchFamily="50" charset="0"/>
              </a:rPr>
              <a:t>Son usage est uniquement lié aux </a:t>
            </a:r>
          </a:p>
          <a:p>
            <a:pPr marL="342900" indent="-342900">
              <a:buFont typeface="Arial" panose="020B0604020202020204" pitchFamily="34" charset="0"/>
              <a:buChar char="•"/>
            </a:pPr>
            <a:r>
              <a:rPr lang="fr-FR" sz="2400" i="0" dirty="0">
                <a:latin typeface="Marianne" panose="02000000000000000000" pitchFamily="50" charset="0"/>
              </a:rPr>
              <a:t>macarons des modules  </a:t>
            </a:r>
          </a:p>
          <a:p>
            <a:pPr marL="342900" indent="-342900">
              <a:buFont typeface="Arial" panose="020B0604020202020204" pitchFamily="34" charset="0"/>
              <a:buChar char="•"/>
            </a:pPr>
            <a:r>
              <a:rPr lang="fr-FR" sz="2400" i="0" dirty="0">
                <a:latin typeface="Marianne" panose="02000000000000000000" pitchFamily="50" charset="0"/>
              </a:rPr>
              <a:t>déclinaisons des centres de ressources </a:t>
            </a:r>
          </a:p>
        </p:txBody>
      </p:sp>
      <p:pic>
        <p:nvPicPr>
          <p:cNvPr id="6" name="Image 5">
            <a:extLst>
              <a:ext uri="{FF2B5EF4-FFF2-40B4-BE49-F238E27FC236}">
                <a16:creationId xmlns:a16="http://schemas.microsoft.com/office/drawing/2014/main" id="{66042D4A-3070-4168-BBB2-16B6624A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127" y="2324100"/>
            <a:ext cx="1855394" cy="1854004"/>
          </a:xfrm>
          <a:prstGeom prst="rect">
            <a:avLst/>
          </a:prstGeom>
        </p:spPr>
      </p:pic>
      <p:pic>
        <p:nvPicPr>
          <p:cNvPr id="7" name="Image 6">
            <a:extLst>
              <a:ext uri="{FF2B5EF4-FFF2-40B4-BE49-F238E27FC236}">
                <a16:creationId xmlns:a16="http://schemas.microsoft.com/office/drawing/2014/main" id="{6C2D62D2-D9AE-431B-A04F-AED58ECD0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599" y="4251438"/>
            <a:ext cx="3846909" cy="1463167"/>
          </a:xfrm>
          <a:prstGeom prst="rect">
            <a:avLst/>
          </a:prstGeom>
        </p:spPr>
      </p:pic>
      <p:pic>
        <p:nvPicPr>
          <p:cNvPr id="1030" name="Picture 6" descr="Warning ">
            <a:extLst>
              <a:ext uri="{FF2B5EF4-FFF2-40B4-BE49-F238E27FC236}">
                <a16:creationId xmlns:a16="http://schemas.microsoft.com/office/drawing/2014/main" id="{63433B59-9984-4584-A9D9-A417261B1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802" y="217809"/>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7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C2290-E25B-434B-BA9C-D1F3292DFC0A}"/>
              </a:ext>
            </a:extLst>
          </p:cNvPr>
          <p:cNvSpPr/>
          <p:nvPr/>
        </p:nvSpPr>
        <p:spPr>
          <a:xfrm>
            <a:off x="964733" y="5863905"/>
            <a:ext cx="8800051"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83401"/>
            <a:ext cx="5143392" cy="721183"/>
          </a:xfrm>
        </p:spPr>
        <p:txBody>
          <a:bodyPr/>
          <a:lstStyle/>
          <a:p>
            <a:r>
              <a:rPr lang="fr-FR" dirty="0">
                <a:latin typeface="Marianne" panose="02000000000000000000" pitchFamily="50" charset="0"/>
              </a:rPr>
              <a:t>L’environnement du logo</a:t>
            </a:r>
          </a:p>
        </p:txBody>
      </p:sp>
      <p:pic>
        <p:nvPicPr>
          <p:cNvPr id="1026" name="Picture 2" descr="https://www.gouvernement.fr/sites/default/files/ckfinder/userfiles/images/ZONE%20D'EXPRESSION-01.png">
            <a:extLst>
              <a:ext uri="{FF2B5EF4-FFF2-40B4-BE49-F238E27FC236}">
                <a16:creationId xmlns:a16="http://schemas.microsoft.com/office/drawing/2014/main" id="{523A9E3C-A9F1-4F44-AD81-6AB6153B9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2947386"/>
            <a:ext cx="5909146" cy="27806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79755C-FD79-4995-AEBB-FBFE63E20697}"/>
              </a:ext>
            </a:extLst>
          </p:cNvPr>
          <p:cNvSpPr/>
          <p:nvPr/>
        </p:nvSpPr>
        <p:spPr>
          <a:xfrm>
            <a:off x="1043716" y="5940346"/>
            <a:ext cx="8830126"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7" name="Rectangle 6">
            <a:extLst>
              <a:ext uri="{FF2B5EF4-FFF2-40B4-BE49-F238E27FC236}">
                <a16:creationId xmlns:a16="http://schemas.microsoft.com/office/drawing/2014/main" id="{FD6066D5-6413-4C22-B5B8-AF167B7894F8}"/>
              </a:ext>
            </a:extLst>
          </p:cNvPr>
          <p:cNvSpPr/>
          <p:nvPr/>
        </p:nvSpPr>
        <p:spPr>
          <a:xfrm>
            <a:off x="1055688" y="2519918"/>
            <a:ext cx="9383712" cy="369332"/>
          </a:xfrm>
          <a:prstGeom prst="rect">
            <a:avLst/>
          </a:prstGeom>
        </p:spPr>
        <p:txBody>
          <a:bodyPr wrap="square">
            <a:spAutoFit/>
          </a:bodyPr>
          <a:lstStyle/>
          <a:p>
            <a:r>
              <a:rPr lang="fr-FR" i="1" dirty="0">
                <a:latin typeface="Marianne" panose="02000000000000000000" pitchFamily="50" charset="0"/>
              </a:rPr>
              <a:t>Exemple 1 : La place dédiée du logo permet une identification harmonisée et claire</a:t>
            </a:r>
          </a:p>
        </p:txBody>
      </p:sp>
    </p:spTree>
    <p:extLst>
      <p:ext uri="{BB962C8B-B14F-4D97-AF65-F5344CB8AC3E}">
        <p14:creationId xmlns:p14="http://schemas.microsoft.com/office/powerpoint/2010/main" val="110875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58904A-BB80-4289-8BF8-904093F07898}"/>
              </a:ext>
            </a:extLst>
          </p:cNvPr>
          <p:cNvPicPr>
            <a:picLocks noChangeAspect="1"/>
          </p:cNvPicPr>
          <p:nvPr/>
        </p:nvPicPr>
        <p:blipFill rotWithShape="1">
          <a:blip r:embed="rId2">
            <a:extLst>
              <a:ext uri="{28A0092B-C50C-407E-A947-70E740481C1C}">
                <a14:useLocalDpi xmlns:a14="http://schemas.microsoft.com/office/drawing/2010/main" val="0"/>
              </a:ext>
            </a:extLst>
          </a:blip>
          <a:srcRect r="38211"/>
          <a:stretch/>
        </p:blipFill>
        <p:spPr>
          <a:xfrm>
            <a:off x="6096000" y="3455715"/>
            <a:ext cx="3767091" cy="1913569"/>
          </a:xfrm>
          <a:prstGeom prst="rect">
            <a:avLst/>
          </a:prstGeom>
        </p:spPr>
      </p:pic>
      <p:sp>
        <p:nvSpPr>
          <p:cNvPr id="3" name="Rectangle 2">
            <a:extLst>
              <a:ext uri="{FF2B5EF4-FFF2-40B4-BE49-F238E27FC236}">
                <a16:creationId xmlns:a16="http://schemas.microsoft.com/office/drawing/2014/main" id="{FA3AAA40-84F2-4610-B662-9C0336644B92}"/>
              </a:ext>
            </a:extLst>
          </p:cNvPr>
          <p:cNvSpPr/>
          <p:nvPr/>
        </p:nvSpPr>
        <p:spPr>
          <a:xfrm>
            <a:off x="1055688" y="3455715"/>
            <a:ext cx="3924300" cy="19135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67583"/>
            <a:ext cx="5143392" cy="721183"/>
          </a:xfrm>
        </p:spPr>
        <p:txBody>
          <a:bodyPr/>
          <a:lstStyle/>
          <a:p>
            <a:r>
              <a:rPr lang="fr-FR" dirty="0">
                <a:latin typeface="Marianne" panose="02000000000000000000" pitchFamily="50" charset="0"/>
              </a:rPr>
              <a:t>L’environnement du logo</a:t>
            </a:r>
          </a:p>
        </p:txBody>
      </p:sp>
      <p:sp>
        <p:nvSpPr>
          <p:cNvPr id="9" name="Rectangle 8">
            <a:extLst>
              <a:ext uri="{FF2B5EF4-FFF2-40B4-BE49-F238E27FC236}">
                <a16:creationId xmlns:a16="http://schemas.microsoft.com/office/drawing/2014/main" id="{6C79755C-FD79-4995-AEBB-FBFE63E20697}"/>
              </a:ext>
            </a:extLst>
          </p:cNvPr>
          <p:cNvSpPr/>
          <p:nvPr/>
        </p:nvSpPr>
        <p:spPr>
          <a:xfrm>
            <a:off x="1055686" y="2504100"/>
            <a:ext cx="6645407" cy="369332"/>
          </a:xfrm>
          <a:prstGeom prst="rect">
            <a:avLst/>
          </a:prstGeom>
        </p:spPr>
        <p:txBody>
          <a:bodyPr wrap="square">
            <a:spAutoFit/>
          </a:bodyPr>
          <a:lstStyle/>
          <a:p>
            <a:r>
              <a:rPr lang="fr-FR" i="1" dirty="0">
                <a:latin typeface="Marianne" panose="02000000000000000000" pitchFamily="50" charset="0"/>
              </a:rPr>
              <a:t>Exemple 2 : Hors fond blanc, user d’un cadre blanc</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7" name="Image 16">
            <a:extLst>
              <a:ext uri="{FF2B5EF4-FFF2-40B4-BE49-F238E27FC236}">
                <a16:creationId xmlns:a16="http://schemas.microsoft.com/office/drawing/2014/main" id="{0D28B276-8F79-4D40-9EFB-C714D9F60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649" y="3616601"/>
            <a:ext cx="2167893" cy="535337"/>
          </a:xfrm>
          <a:prstGeom prst="rect">
            <a:avLst/>
          </a:prstGeom>
        </p:spPr>
      </p:pic>
      <p:pic>
        <p:nvPicPr>
          <p:cNvPr id="19" name="Image 18">
            <a:extLst>
              <a:ext uri="{FF2B5EF4-FFF2-40B4-BE49-F238E27FC236}">
                <a16:creationId xmlns:a16="http://schemas.microsoft.com/office/drawing/2014/main" id="{13DEB9FF-60B0-445B-85B4-B18565E3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16" y="3616600"/>
            <a:ext cx="2167893" cy="535337"/>
          </a:xfrm>
          <a:prstGeom prst="rect">
            <a:avLst/>
          </a:prstGeom>
        </p:spPr>
      </p:pic>
      <p:sp>
        <p:nvSpPr>
          <p:cNvPr id="11" name="Rectangle 10">
            <a:extLst>
              <a:ext uri="{FF2B5EF4-FFF2-40B4-BE49-F238E27FC236}">
                <a16:creationId xmlns:a16="http://schemas.microsoft.com/office/drawing/2014/main" id="{C2CCBD9B-D8C6-463F-9685-8C1B8DB74C27}"/>
              </a:ext>
            </a:extLst>
          </p:cNvPr>
          <p:cNvSpPr/>
          <p:nvPr/>
        </p:nvSpPr>
        <p:spPr>
          <a:xfrm>
            <a:off x="964734" y="5863905"/>
            <a:ext cx="8791662"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A61878CB-74C2-456B-ACA8-F7F5BEBE3655}"/>
              </a:ext>
            </a:extLst>
          </p:cNvPr>
          <p:cNvSpPr/>
          <p:nvPr/>
        </p:nvSpPr>
        <p:spPr>
          <a:xfrm>
            <a:off x="1043716" y="5940346"/>
            <a:ext cx="9157297"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spTree>
    <p:extLst>
      <p:ext uri="{BB962C8B-B14F-4D97-AF65-F5344CB8AC3E}">
        <p14:creationId xmlns:p14="http://schemas.microsoft.com/office/powerpoint/2010/main" val="14906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196596" cy="1833670"/>
          </a:xfrm>
        </p:spPr>
        <p:txBody>
          <a:bodyPr/>
          <a:lstStyle/>
          <a:p>
            <a:r>
              <a:rPr lang="fr-FR" dirty="0">
                <a:latin typeface="Marianne" panose="02000000000000000000" pitchFamily="50" charset="0"/>
              </a:rPr>
              <a:t>La typographie</a:t>
            </a:r>
          </a:p>
          <a:p>
            <a:endParaRPr lang="fr-FR" dirty="0">
              <a:latin typeface="Marianne" panose="02000000000000000000" pitchFamily="50" charset="0"/>
            </a:endParaRPr>
          </a:p>
        </p:txBody>
      </p:sp>
      <p:sp>
        <p:nvSpPr>
          <p:cNvPr id="12" name="ZoneTexte 11">
            <a:extLst>
              <a:ext uri="{FF2B5EF4-FFF2-40B4-BE49-F238E27FC236}">
                <a16:creationId xmlns:a16="http://schemas.microsoft.com/office/drawing/2014/main" id="{95C02B53-C988-42AA-8D85-E2668EB12780}"/>
              </a:ext>
            </a:extLst>
          </p:cNvPr>
          <p:cNvSpPr txBox="1"/>
          <p:nvPr/>
        </p:nvSpPr>
        <p:spPr>
          <a:xfrm>
            <a:off x="4979988" y="1052298"/>
            <a:ext cx="6756210" cy="5816977"/>
          </a:xfrm>
          <a:prstGeom prst="rect">
            <a:avLst/>
          </a:prstGeom>
          <a:noFill/>
        </p:spPr>
        <p:txBody>
          <a:bodyPr wrap="square" rtlCol="0">
            <a:spAutoFit/>
          </a:bodyPr>
          <a:lstStyle/>
          <a:p>
            <a:r>
              <a:rPr lang="fr-FR" sz="2800" dirty="0">
                <a:solidFill>
                  <a:schemeClr val="accent6"/>
                </a:solidFill>
                <a:latin typeface="Marianne" panose="02000000000000000000" pitchFamily="50" charset="0"/>
              </a:rPr>
              <a:t>Marianne</a:t>
            </a:r>
          </a:p>
          <a:p>
            <a:endParaRPr lang="fr-FR" sz="2800" dirty="0">
              <a:solidFill>
                <a:schemeClr val="accent6"/>
              </a:solidFill>
              <a:latin typeface="Marianne" panose="02000000000000000000" pitchFamily="50" charset="0"/>
            </a:endParaRPr>
          </a:p>
          <a:p>
            <a:r>
              <a:rPr lang="fr-FR" dirty="0">
                <a:solidFill>
                  <a:schemeClr val="accent4"/>
                </a:solidFill>
                <a:latin typeface="Marianne" panose="02000000000000000000" pitchFamily="50" charset="0"/>
              </a:rPr>
              <a:t>La typographie Marianne a été spécialement dessinée pour répondre à des besoins d’identification, de sobriété et de lisibilité des supports de communication. </a:t>
            </a:r>
            <a:r>
              <a:rPr lang="fr-FR" b="1" dirty="0">
                <a:solidFill>
                  <a:schemeClr val="accent4"/>
                </a:solidFill>
                <a:latin typeface="Marianne" panose="02000000000000000000" pitchFamily="50" charset="0"/>
              </a:rPr>
              <a:t>Elle a été développée pour un usage exclusif par les acteurs de la sphère étatique. </a:t>
            </a:r>
            <a:br>
              <a:rPr lang="fr-FR" dirty="0">
                <a:solidFill>
                  <a:schemeClr val="accent4"/>
                </a:solidFill>
                <a:latin typeface="Marianne" panose="02000000000000000000" pitchFamily="50" charset="0"/>
              </a:rPr>
            </a:br>
            <a:br>
              <a:rPr lang="fr-FR" dirty="0">
                <a:solidFill>
                  <a:schemeClr val="accent4"/>
                </a:solidFill>
                <a:latin typeface="Marianne" panose="02000000000000000000" pitchFamily="50" charset="0"/>
              </a:rPr>
            </a:br>
            <a:r>
              <a:rPr lang="fr-FR" dirty="0">
                <a:solidFill>
                  <a:schemeClr val="accent4"/>
                </a:solidFill>
                <a:latin typeface="Marianne" panose="02000000000000000000" pitchFamily="50" charset="0"/>
              </a:rPr>
              <a:t>Son dessin fait référence au patrimoine typographique français pour les proportions : elles sont basées sur la capitale romaine pour les capitales et sur le Garamond pour les bas de casse. La construction géométrique et synthétique (ponctuation très simple et ronde) contraste avec des formes traditionnelles plus écrites (queue du /Q, /a et /g avec deux boucles...).</a:t>
            </a:r>
          </a:p>
          <a:p>
            <a:r>
              <a:rPr lang="fr-FR" dirty="0">
                <a:solidFill>
                  <a:schemeClr val="accent4"/>
                </a:solidFill>
                <a:latin typeface="Marianne" panose="02000000000000000000" pitchFamily="50" charset="0"/>
              </a:rPr>
              <a:t>À noter : exclusivement en papeterie et en bureautique, l'utilisation de la typographie Arial est autorisée en substitution.</a:t>
            </a:r>
          </a:p>
          <a:p>
            <a:endParaRPr lang="fr-FR" sz="2800" dirty="0">
              <a:solidFill>
                <a:schemeClr val="accent6"/>
              </a:solidFill>
              <a:latin typeface="Marianne" panose="02000000000000000000" pitchFamily="50" charset="0"/>
            </a:endParaRPr>
          </a:p>
        </p:txBody>
      </p:sp>
      <p:pic>
        <p:nvPicPr>
          <p:cNvPr id="13" name="Image 12">
            <a:extLst>
              <a:ext uri="{FF2B5EF4-FFF2-40B4-BE49-F238E27FC236}">
                <a16:creationId xmlns:a16="http://schemas.microsoft.com/office/drawing/2014/main" id="{55EC6CFF-4062-4FD8-9D02-B5DA2AC4E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4" name="Rectangle 13">
            <a:extLst>
              <a:ext uri="{FF2B5EF4-FFF2-40B4-BE49-F238E27FC236}">
                <a16:creationId xmlns:a16="http://schemas.microsoft.com/office/drawing/2014/main" id="{2CDA3178-7673-4932-BBD1-339C338833EE}"/>
              </a:ext>
            </a:extLst>
          </p:cNvPr>
          <p:cNvSpPr/>
          <p:nvPr/>
        </p:nvSpPr>
        <p:spPr>
          <a:xfrm>
            <a:off x="1055688" y="3429000"/>
            <a:ext cx="3791520" cy="2308324"/>
          </a:xfrm>
          <a:prstGeom prst="rect">
            <a:avLst/>
          </a:prstGeom>
        </p:spPr>
        <p:txBody>
          <a:bodyPr wrap="square">
            <a:spAutoFit/>
          </a:bodyPr>
          <a:lstStyle/>
          <a:p>
            <a:r>
              <a:rPr lang="fr-FR" sz="8800" dirty="0">
                <a:solidFill>
                  <a:schemeClr val="accent1"/>
                </a:solidFill>
                <a:latin typeface="Marianne" panose="02000000000000000000" pitchFamily="50" charset="0"/>
              </a:rPr>
              <a:t>A</a:t>
            </a:r>
          </a:p>
          <a:p>
            <a:r>
              <a:rPr lang="fr-FR" sz="1400" dirty="0">
                <a:solidFill>
                  <a:schemeClr val="accent4"/>
                </a:solidFill>
                <a:latin typeface="Marianne" panose="02000000000000000000" pitchFamily="50" charset="0"/>
              </a:rPr>
              <a:t>ABCDEFGHIJKLMNOPQRSTUVWXYZ</a:t>
            </a:r>
          </a:p>
          <a:p>
            <a:r>
              <a:rPr lang="fr-FR" sz="1400" dirty="0" err="1">
                <a:solidFill>
                  <a:schemeClr val="accent4"/>
                </a:solidFill>
                <a:latin typeface="Marianne" panose="02000000000000000000" pitchFamily="50" charset="0"/>
              </a:rPr>
              <a:t>abcdefghijklmnopqrstuvwxyz</a:t>
            </a:r>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p:txBody>
      </p:sp>
    </p:spTree>
    <p:extLst>
      <p:ext uri="{BB962C8B-B14F-4D97-AF65-F5344CB8AC3E}">
        <p14:creationId xmlns:p14="http://schemas.microsoft.com/office/powerpoint/2010/main" val="95671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151140" y="929182"/>
            <a:ext cx="2722855" cy="552390"/>
          </a:xfrm>
        </p:spPr>
        <p:txBody>
          <a:bodyPr/>
          <a:lstStyle/>
          <a:p>
            <a:r>
              <a:rPr lang="fr-FR" dirty="0">
                <a:latin typeface="Marianne" panose="02000000000000000000" pitchFamily="50" charset="0"/>
              </a:rPr>
              <a:t>La </a:t>
            </a:r>
            <a:r>
              <a:rPr lang="fr-FR" dirty="0" err="1">
                <a:latin typeface="Marianne" panose="02000000000000000000" pitchFamily="50" charset="0"/>
              </a:rPr>
              <a:t>baseline</a:t>
            </a:r>
            <a:endParaRPr lang="fr-FR" dirty="0">
              <a:latin typeface="Marianne" panose="02000000000000000000" pitchFamily="50" charset="0"/>
            </a:endParaRPr>
          </a:p>
        </p:txBody>
      </p:sp>
      <p:sp>
        <p:nvSpPr>
          <p:cNvPr id="13" name="Titre 1">
            <a:extLst>
              <a:ext uri="{FF2B5EF4-FFF2-40B4-BE49-F238E27FC236}">
                <a16:creationId xmlns:a16="http://schemas.microsoft.com/office/drawing/2014/main" id="{07E3AEBA-F900-42C9-9E53-569664AA58BB}"/>
              </a:ext>
            </a:extLst>
          </p:cNvPr>
          <p:cNvSpPr txBox="1">
            <a:spLocks/>
          </p:cNvSpPr>
          <p:nvPr/>
        </p:nvSpPr>
        <p:spPr>
          <a:xfrm>
            <a:off x="1151140" y="2091598"/>
            <a:ext cx="8750794" cy="771008"/>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au service du partage </a:t>
            </a:r>
          </a:p>
          <a:p>
            <a:r>
              <a:rPr lang="fr-FR" sz="4400" b="1" i="0" dirty="0">
                <a:latin typeface="Marianne" panose="02000000000000000000" pitchFamily="50" charset="0"/>
              </a:rPr>
              <a:t>et de l’ouverture des données de recherche</a:t>
            </a:r>
            <a:endParaRPr lang="fr-FR" sz="4400" i="0" dirty="0">
              <a:latin typeface="Marianne" panose="02000000000000000000" pitchFamily="50" charset="0"/>
            </a:endParaRPr>
          </a:p>
        </p:txBody>
      </p:sp>
      <p:sp>
        <p:nvSpPr>
          <p:cNvPr id="4" name="Titre 1">
            <a:extLst>
              <a:ext uri="{FF2B5EF4-FFF2-40B4-BE49-F238E27FC236}">
                <a16:creationId xmlns:a16="http://schemas.microsoft.com/office/drawing/2014/main" id="{0F2C0CDA-C1CB-4D3F-89A7-5CA53B4C4C52}"/>
              </a:ext>
            </a:extLst>
          </p:cNvPr>
          <p:cNvSpPr txBox="1">
            <a:spLocks/>
          </p:cNvSpPr>
          <p:nvPr/>
        </p:nvSpPr>
        <p:spPr>
          <a:xfrm>
            <a:off x="1151140" y="3773617"/>
            <a:ext cx="6497977" cy="1477891"/>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t>
            </a:r>
          </a:p>
          <a:p>
            <a:r>
              <a:rPr lang="fr-FR" sz="4400" b="1" i="0" dirty="0">
                <a:latin typeface="Marianne" panose="02000000000000000000" pitchFamily="50" charset="0"/>
              </a:rPr>
              <a:t>au service du partage </a:t>
            </a:r>
          </a:p>
          <a:p>
            <a:r>
              <a:rPr lang="fr-FR" sz="4400" b="1" i="0" dirty="0">
                <a:latin typeface="Marianne" panose="02000000000000000000" pitchFamily="50" charset="0"/>
              </a:rPr>
              <a:t>et de l’ouverture </a:t>
            </a:r>
          </a:p>
          <a:p>
            <a:r>
              <a:rPr lang="fr-FR" sz="4400" b="1" i="0" dirty="0">
                <a:latin typeface="Marianne" panose="02000000000000000000" pitchFamily="50" charset="0"/>
              </a:rPr>
              <a:t>des données de recherche</a:t>
            </a:r>
            <a:endParaRPr lang="fr-FR" sz="4400" i="0" dirty="0">
              <a:latin typeface="Marianne" panose="02000000000000000000" pitchFamily="50" charset="0"/>
            </a:endParaRPr>
          </a:p>
        </p:txBody>
      </p:sp>
      <p:sp>
        <p:nvSpPr>
          <p:cNvPr id="8" name="Titre 1">
            <a:extLst>
              <a:ext uri="{FF2B5EF4-FFF2-40B4-BE49-F238E27FC236}">
                <a16:creationId xmlns:a16="http://schemas.microsoft.com/office/drawing/2014/main" id="{4B4EB107-D0BB-4E4E-92B5-526E72C649DC}"/>
              </a:ext>
            </a:extLst>
          </p:cNvPr>
          <p:cNvSpPr txBox="1">
            <a:spLocks/>
          </p:cNvSpPr>
          <p:nvPr/>
        </p:nvSpPr>
        <p:spPr>
          <a:xfrm>
            <a:off x="1151140" y="2948673"/>
            <a:ext cx="8750794" cy="440479"/>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for sharing and opening research data</a:t>
            </a:r>
          </a:p>
        </p:txBody>
      </p:sp>
      <p:sp>
        <p:nvSpPr>
          <p:cNvPr id="9" name="Titre 1">
            <a:extLst>
              <a:ext uri="{FF2B5EF4-FFF2-40B4-BE49-F238E27FC236}">
                <a16:creationId xmlns:a16="http://schemas.microsoft.com/office/drawing/2014/main" id="{5DF3CFCC-F2A6-41E2-8B9B-4750EF3231D9}"/>
              </a:ext>
            </a:extLst>
          </p:cNvPr>
          <p:cNvSpPr txBox="1">
            <a:spLocks/>
          </p:cNvSpPr>
          <p:nvPr/>
        </p:nvSpPr>
        <p:spPr>
          <a:xfrm>
            <a:off x="1151140" y="5444775"/>
            <a:ext cx="3141291" cy="76071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a:t>
            </a:r>
          </a:p>
          <a:p>
            <a:r>
              <a:rPr lang="en-US" sz="2800" b="1" dirty="0">
                <a:solidFill>
                  <a:schemeClr val="accent4"/>
                </a:solidFill>
                <a:latin typeface="Marianne" panose="02000000000000000000" pitchFamily="50" charset="0"/>
              </a:rPr>
              <a:t>for sharing and opening </a:t>
            </a:r>
          </a:p>
          <a:p>
            <a:r>
              <a:rPr lang="en-US" sz="2800" b="1" dirty="0">
                <a:solidFill>
                  <a:schemeClr val="accent4"/>
                </a:solidFill>
                <a:latin typeface="Marianne" panose="02000000000000000000" pitchFamily="50" charset="0"/>
              </a:rPr>
              <a:t>research data</a:t>
            </a:r>
          </a:p>
        </p:txBody>
      </p:sp>
    </p:spTree>
    <p:extLst>
      <p:ext uri="{BB962C8B-B14F-4D97-AF65-F5344CB8AC3E}">
        <p14:creationId xmlns:p14="http://schemas.microsoft.com/office/powerpoint/2010/main" val="349065720"/>
      </p:ext>
    </p:extLst>
  </p:cSld>
  <p:clrMapOvr>
    <a:masterClrMapping/>
  </p:clrMapOvr>
</p:sld>
</file>

<file path=ppt/theme/theme1.xml><?xml version="1.0" encoding="utf-8"?>
<a:theme xmlns:a="http://schemas.openxmlformats.org/drawingml/2006/main" name="RechercheDataGouv">
  <a:themeElements>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hercheDataGouv" id="{D43C5D4F-E072-484A-8489-FBC95A865C06}" vid="{25B74EBB-D174-4D75-B0C2-2D178DFEE7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themeOverride>
</file>

<file path=docProps/app.xml><?xml version="1.0" encoding="utf-8"?>
<Properties xmlns="http://schemas.openxmlformats.org/officeDocument/2006/extended-properties" xmlns:vt="http://schemas.openxmlformats.org/officeDocument/2006/docPropsVTypes">
  <Template/>
  <TotalTime>2236</TotalTime>
  <Words>1640</Words>
  <Application>Microsoft Office PowerPoint</Application>
  <PresentationFormat>Grand écran</PresentationFormat>
  <Paragraphs>175</Paragraphs>
  <Slides>28</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Marianne</vt:lpstr>
      <vt:lpstr>Wingdings</vt:lpstr>
      <vt:lpstr>RechercheDataGouv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Joly</dc:creator>
  <cp:lastModifiedBy>Nadège Joly</cp:lastModifiedBy>
  <cp:revision>121</cp:revision>
  <dcterms:created xsi:type="dcterms:W3CDTF">2022-02-07T10:20:43Z</dcterms:created>
  <dcterms:modified xsi:type="dcterms:W3CDTF">2025-10-20T14:49:31Z</dcterms:modified>
</cp:coreProperties>
</file>